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77" r:id="rId11"/>
    <p:sldId id="274" r:id="rId12"/>
    <p:sldId id="275" r:id="rId13"/>
    <p:sldId id="269" r:id="rId14"/>
    <p:sldId id="276" r:id="rId15"/>
    <p:sldId id="278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86044" autoAdjust="0"/>
  </p:normalViewPr>
  <p:slideViewPr>
    <p:cSldViewPr>
      <p:cViewPr varScale="1">
        <p:scale>
          <a:sx n="90" d="100"/>
          <a:sy n="90" d="100"/>
        </p:scale>
        <p:origin x="-5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1B60B-C7D9-476B-94EA-2F07B5960069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06B90-5DF0-473C-B51B-CF21A3FA5E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Меня зовут</a:t>
            </a:r>
            <a:r>
              <a:rPr lang="ru-RU" baseline="0" dirty="0" smtClean="0"/>
              <a:t> Полетаев Дмитрий Геннадьевич,</a:t>
            </a:r>
          </a:p>
          <a:p>
            <a:r>
              <a:rPr lang="ru-RU" baseline="0" dirty="0" smtClean="0"/>
              <a:t>Тема дипломной работы «…»</a:t>
            </a:r>
          </a:p>
          <a:p>
            <a:r>
              <a:rPr lang="ru-RU" baseline="0" dirty="0" smtClean="0"/>
              <a:t>Эта тема довольно обширна, над ней работало несколько человек, мы занимались созданием разных частей для решения одной большой задачи. О </a:t>
            </a:r>
            <a:r>
              <a:rPr lang="ru-RU" baseline="0" dirty="0" smtClean="0"/>
              <a:t>том, для чего создавалась эта система уже </a:t>
            </a:r>
            <a:r>
              <a:rPr lang="ru-RU" baseline="0" dirty="0" smtClean="0"/>
              <a:t>было рассказано, поэтому я не буду столь подробно на этом останавливаться, но если возникнут вопросы, вы можете задать их после доклада. </a:t>
            </a:r>
            <a:r>
              <a:rPr lang="ru-RU" baseline="0" dirty="0" smtClean="0"/>
              <a:t>Я же отмечу, что хотя эта система создавалась для упрощения проведения турнира программ, но задача объединения модулей, написанных на разных языках, может появляться довольно часто в больших </a:t>
            </a:r>
            <a:r>
              <a:rPr lang="ru-RU" baseline="0" dirty="0" smtClean="0"/>
              <a:t>проектах, т.е. в проектах в которых есть модули которые удобней написать на том или ином языке программирования.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Итак,</a:t>
            </a:r>
            <a:r>
              <a:rPr lang="ru-RU" baseline="0" dirty="0" smtClean="0"/>
              <a:t> у нас есть несколько программ, написанных на разных языках. В качестве топологии  выбрана звезда, в центре которой находится интеграционный сервер. Каждая программа, участвующая в объединении, дополнена модулем, который обеспечивает взаимодействие с другими программами. </a:t>
            </a:r>
            <a:r>
              <a:rPr lang="ru-RU" dirty="0" smtClean="0"/>
              <a:t>Интеграционный сервер и протокол общения </a:t>
            </a:r>
            <a:r>
              <a:rPr lang="ru-RU" baseline="0" dirty="0" smtClean="0"/>
              <a:t>позволяют </a:t>
            </a:r>
            <a:r>
              <a:rPr lang="ru-RU" baseline="0" dirty="0" smtClean="0"/>
              <a:t>создавать между модулями виртуальные каналы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 этого можно</a:t>
            </a:r>
            <a:r>
              <a:rPr lang="ru-RU" baseline="0" dirty="0" smtClean="0"/>
              <a:t> сосредоточиться на объединении программ в предположении наличия между ними виртуального соединения «точка-точка».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Рассмотрим</a:t>
            </a:r>
            <a:r>
              <a:rPr lang="ru-RU" baseline="0" dirty="0" smtClean="0"/>
              <a:t> более детально задачу удалённого вызова метода. Пусть есть два компьютера связанные каналом. На компьютере </a:t>
            </a:r>
            <a:r>
              <a:rPr lang="en-US" baseline="0" dirty="0" smtClean="0"/>
              <a:t>Host2 </a:t>
            </a:r>
            <a:r>
              <a:rPr lang="ru-RU" baseline="0" dirty="0" smtClean="0"/>
              <a:t>расположен метод </a:t>
            </a:r>
            <a:r>
              <a:rPr lang="en-US" baseline="0" dirty="0" smtClean="0"/>
              <a:t>calc</a:t>
            </a:r>
            <a:r>
              <a:rPr lang="ru-RU" baseline="0" dirty="0" smtClean="0"/>
              <a:t>, и мы хотим обеспечить возможность вызова этого метода с компьютера </a:t>
            </a:r>
            <a:r>
              <a:rPr lang="en-US" baseline="0" dirty="0" smtClean="0"/>
              <a:t>Host1</a:t>
            </a:r>
            <a:r>
              <a:rPr lang="en-US" baseline="0" dirty="0" smtClean="0"/>
              <a:t>.</a:t>
            </a:r>
            <a:r>
              <a:rPr lang="ru-RU" baseline="0" dirty="0" smtClean="0"/>
              <a:t> Для осуществления удалённого метода необходимо решать задачи преобразования типов и синхронизации потоков вычисления на удалённых компьютерах. Продемонстрируем созданную архитектуру направленную на решение этих задач.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Первая проблема которая </a:t>
            </a:r>
            <a:r>
              <a:rPr lang="ru-RU" dirty="0" smtClean="0"/>
              <a:t>возникает </a:t>
            </a:r>
            <a:r>
              <a:rPr lang="ru-RU" dirty="0" smtClean="0"/>
              <a:t>–</a:t>
            </a:r>
            <a:r>
              <a:rPr lang="ru-RU" baseline="0" dirty="0" smtClean="0"/>
              <a:t> это отсутствие определения метода </a:t>
            </a:r>
            <a:r>
              <a:rPr lang="en-US" baseline="0" dirty="0" smtClean="0"/>
              <a:t>calc </a:t>
            </a:r>
            <a:r>
              <a:rPr lang="ru-RU" baseline="0" dirty="0" smtClean="0"/>
              <a:t>на компьютере </a:t>
            </a:r>
            <a:r>
              <a:rPr lang="en-US" baseline="0" dirty="0" smtClean="0"/>
              <a:t>Host1.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</a:t>
            </a:r>
            <a:r>
              <a:rPr lang="ru-RU" baseline="0" dirty="0" smtClean="0"/>
              <a:t> проблема решается за счёт введения прокси метода, который являясь локальным методом для </a:t>
            </a:r>
            <a:r>
              <a:rPr lang="en-US" baseline="0" dirty="0" smtClean="0"/>
              <a:t>host1 </a:t>
            </a:r>
            <a:r>
              <a:rPr lang="ru-RU" baseline="0" dirty="0" smtClean="0"/>
              <a:t>позволяет вызывать удалённый метод используя синтаксис вызова локальных методов</a:t>
            </a:r>
            <a:r>
              <a:rPr lang="ru-RU" baseline="0" dirty="0" smtClean="0"/>
              <a:t>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Следующая задача: компьютеры связаны каналом, который ориентирован на передачу потока байт или пакетов, а это означает что полученные прокси параметры нужно преобразовать в формат пригодный для передачи по сети.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 задача усложняется тем, что в объединении</a:t>
            </a:r>
            <a:r>
              <a:rPr lang="ru-RU" baseline="0" dirty="0" smtClean="0"/>
              <a:t> могут участвовать программы написанные на разных языках программирования, т.е. преобразовывать нужно в </a:t>
            </a:r>
            <a:r>
              <a:rPr lang="ru-RU" baseline="0" dirty="0" err="1" smtClean="0"/>
              <a:t>платформо-независимый</a:t>
            </a:r>
            <a:r>
              <a:rPr lang="ru-RU" baseline="0" dirty="0" smtClean="0"/>
              <a:t> формат. </a:t>
            </a:r>
          </a:p>
          <a:p>
            <a:r>
              <a:rPr lang="ru-RU" baseline="0" dirty="0" smtClean="0"/>
              <a:t>Приведу пример: пусть вызывающий модуль написан на языке </a:t>
            </a:r>
            <a:r>
              <a:rPr lang="en-US" baseline="0" dirty="0" smtClean="0"/>
              <a:t>C++</a:t>
            </a:r>
            <a:r>
              <a:rPr lang="ru-RU" baseline="0" dirty="0" smtClean="0"/>
              <a:t>, тогда </a:t>
            </a:r>
            <a:r>
              <a:rPr lang="ru-RU" baseline="0" dirty="0" err="1" smtClean="0"/>
              <a:t>окавыченный</a:t>
            </a:r>
            <a:r>
              <a:rPr lang="ru-RU" baseline="0" dirty="0" smtClean="0"/>
              <a:t> текст является массивом типа </a:t>
            </a:r>
            <a:r>
              <a:rPr lang="en-US" baseline="0" dirty="0" smtClean="0"/>
              <a:t>char </a:t>
            </a:r>
            <a:r>
              <a:rPr lang="ru-RU" baseline="0" dirty="0" smtClean="0"/>
              <a:t>с нулевым завершением. Аналогичная конструкция на </a:t>
            </a:r>
            <a:r>
              <a:rPr lang="en-US" baseline="0" dirty="0" smtClean="0"/>
              <a:t>Java </a:t>
            </a:r>
            <a:r>
              <a:rPr lang="ru-RU" baseline="0" dirty="0" smtClean="0"/>
              <a:t>приведёт к созданию объекта </a:t>
            </a:r>
            <a:r>
              <a:rPr lang="en-US" baseline="0" dirty="0" smtClean="0"/>
              <a:t>String</a:t>
            </a:r>
            <a:r>
              <a:rPr lang="ru-RU" baseline="0" dirty="0" smtClean="0"/>
              <a:t> в кодировке </a:t>
            </a:r>
            <a:r>
              <a:rPr lang="en-US" baseline="0" dirty="0" smtClean="0"/>
              <a:t>UNICODE. </a:t>
            </a:r>
            <a:r>
              <a:rPr lang="ru-RU" baseline="0" dirty="0" smtClean="0"/>
              <a:t>Т.е. текс нужно во первых преобразовать из однобайтовой кодировки в уникод, а во вторых из массива байт в объект.</a:t>
            </a:r>
          </a:p>
          <a:p>
            <a:r>
              <a:rPr lang="ru-RU" dirty="0" smtClean="0"/>
              <a:t>Маршалинг – это модуль, который выполняет преобразование</a:t>
            </a:r>
            <a:r>
              <a:rPr lang="ru-RU" baseline="0" dirty="0" smtClean="0"/>
              <a:t> параметров в независимый от языка формат, а демаршалинг выполняет противоположное преобразование.</a:t>
            </a:r>
            <a:endParaRPr lang="ru-RU" baseline="0" dirty="0" smtClean="0"/>
          </a:p>
          <a:p>
            <a:endParaRPr lang="ru-RU" baseline="0" dirty="0" smtClean="0"/>
          </a:p>
          <a:p>
            <a:r>
              <a:rPr lang="ru-RU" dirty="0" smtClean="0"/>
              <a:t>Итак,</a:t>
            </a:r>
            <a:r>
              <a:rPr lang="ru-RU" baseline="0" dirty="0" smtClean="0"/>
              <a:t> после работы блоков преобразования типов, запрос необходимо передать на удалённую сторону, эту задачу выполняет диспетчер.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Итак, после работы блоков</a:t>
            </a:r>
            <a:r>
              <a:rPr lang="ru-RU" baseline="0" dirty="0" smtClean="0"/>
              <a:t> Прокси и маршалинга запрос превращается в массив байт, вся остальная работа по доставке запроса на удалённый компьютер, синхронизации потоков выполняется в Диспетчере.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Моя работа</a:t>
            </a:r>
            <a:r>
              <a:rPr lang="ru-RU" baseline="0" dirty="0" smtClean="0"/>
              <a:t> в данном проекте, кроме участия в проектировании, заключалась в разработке </a:t>
            </a:r>
            <a:r>
              <a:rPr lang="ru-RU" baseline="0" dirty="0" smtClean="0"/>
              <a:t>диспетчера </a:t>
            </a:r>
            <a:r>
              <a:rPr lang="ru-RU" baseline="0" dirty="0" smtClean="0"/>
              <a:t>для языка </a:t>
            </a:r>
            <a:r>
              <a:rPr lang="en-US" baseline="0" dirty="0" smtClean="0"/>
              <a:t>C</a:t>
            </a:r>
            <a:r>
              <a:rPr lang="en-US" baseline="0" dirty="0" smtClean="0"/>
              <a:t>++</a:t>
            </a:r>
            <a:r>
              <a:rPr lang="ru-RU" baseline="0" dirty="0" smtClean="0"/>
              <a:t>, т.е был написан код на языке С++, который выполняет эту работу.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Теперь, когда</a:t>
            </a:r>
            <a:r>
              <a:rPr lang="ru-RU" baseline="0" dirty="0" smtClean="0"/>
              <a:t> описаны основные модули участвующие в объединении, можно рассмотреть их взаимодействие.</a:t>
            </a:r>
          </a:p>
          <a:p>
            <a:r>
              <a:rPr lang="ru-RU" dirty="0" smtClean="0"/>
              <a:t>При</a:t>
            </a:r>
            <a:r>
              <a:rPr lang="ru-RU" baseline="0" dirty="0" smtClean="0"/>
              <a:t> запросе удалённого метода вызывается прокси. С помощью маршалинга он упаковывает запрос и передаёт диспетчеру.</a:t>
            </a:r>
          </a:p>
          <a:p>
            <a:r>
              <a:rPr lang="ru-RU" dirty="0" smtClean="0"/>
              <a:t>Диспетчер</a:t>
            </a:r>
            <a:r>
              <a:rPr lang="ru-RU" baseline="0" dirty="0" smtClean="0"/>
              <a:t> отвечает за доставку на удалённый хост, где сервис выполняет действия, обратные выполненным в прокси, и вызывает метод. После этого результат вычисления метода проходит в обратном направлении.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Даже из такой сильно</a:t>
            </a:r>
            <a:r>
              <a:rPr lang="ru-RU" baseline="0" dirty="0" smtClean="0"/>
              <a:t> упрощенной модели вызова можно определить список требований к диспетчеру.</a:t>
            </a:r>
          </a:p>
          <a:p>
            <a:r>
              <a:rPr lang="ru-RU" baseline="0" dirty="0" smtClean="0"/>
              <a:t>Первое – возможность параллельно вызова диспетчера в многопоточном</a:t>
            </a:r>
            <a:r>
              <a:rPr lang="en-US" baseline="0" dirty="0" smtClean="0"/>
              <a:t> </a:t>
            </a:r>
            <a:r>
              <a:rPr lang="ru-RU" baseline="0" dirty="0" smtClean="0"/>
              <a:t>приложении, т.е. диспетчер должен уметь </a:t>
            </a:r>
            <a:r>
              <a:rPr lang="ru-RU" baseline="0" dirty="0" smtClean="0"/>
              <a:t>контролировать </a:t>
            </a:r>
            <a:r>
              <a:rPr lang="ru-RU" baseline="0" dirty="0" smtClean="0"/>
              <a:t>доступ множества потоков к общим ресурсам, например общему каналу передачи.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Второе требование</a:t>
            </a:r>
            <a:r>
              <a:rPr lang="ru-RU" baseline="0" dirty="0" smtClean="0"/>
              <a:t> – </a:t>
            </a:r>
            <a:r>
              <a:rPr lang="ru-RU" baseline="0" dirty="0" smtClean="0"/>
              <a:t>Мы хотим обеспечить запуск удалённого метода похожим на запуск локального.</a:t>
            </a:r>
          </a:p>
          <a:p>
            <a:r>
              <a:rPr lang="ru-RU" baseline="0" dirty="0" smtClean="0"/>
              <a:t>При вызове локального метода в тот момент, когда управление возвращается в вызывавшую функцию результат метода уже вычислен.</a:t>
            </a:r>
          </a:p>
          <a:p>
            <a:r>
              <a:rPr lang="ru-RU" baseline="0" dirty="0" smtClean="0"/>
              <a:t>Чтобы повторить тоже поведение для удалённых методов, диспетчер должен осуществлять блокировку потоков до тех пор, пока не будет получен результат вычислений от удалённой стороны.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Третье – </a:t>
            </a:r>
            <a:r>
              <a:rPr lang="ru-RU" dirty="0" smtClean="0"/>
              <a:t>диспетчер должен реализовывать</a:t>
            </a:r>
            <a:r>
              <a:rPr lang="ru-RU" baseline="0" dirty="0" smtClean="0"/>
              <a:t> сервер, готовый к получению пакетов, </a:t>
            </a:r>
            <a:r>
              <a:rPr lang="ru-RU" baseline="0" dirty="0" err="1" smtClean="0"/>
              <a:t>демультиплексировать</a:t>
            </a:r>
            <a:r>
              <a:rPr lang="ru-RU" baseline="0" dirty="0" smtClean="0"/>
              <a:t> единый канал для разных запросов.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Четвёртое – диспетчер</a:t>
            </a:r>
            <a:r>
              <a:rPr lang="ru-RU" baseline="0" dirty="0" smtClean="0"/>
              <a:t> должен поддерживать список предоставляемых сервисов и уметь </a:t>
            </a:r>
            <a:r>
              <a:rPr lang="ru-RU" baseline="0" dirty="0" err="1" smtClean="0"/>
              <a:t>перенаправлять</a:t>
            </a:r>
            <a:r>
              <a:rPr lang="ru-RU" baseline="0" dirty="0" smtClean="0"/>
              <a:t> запрос соответствующему </a:t>
            </a:r>
            <a:r>
              <a:rPr lang="ru-RU" baseline="0" dirty="0" smtClean="0"/>
              <a:t>сервису. Также диспетчер должен принимать решение о создании дополнительных потоков, т.к. современные многоядерные процессоры можно эффективно использовать только выполняя обработку в разных потоках.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 пятое – когда получен результат</a:t>
            </a:r>
            <a:r>
              <a:rPr lang="ru-RU" baseline="0" dirty="0" smtClean="0"/>
              <a:t> вычислений, необходимо извлечь из пула заблокированных потоков нужный поток.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соответствии с перечисленными</a:t>
            </a:r>
            <a:r>
              <a:rPr lang="ru-RU" baseline="0" dirty="0" smtClean="0"/>
              <a:t> требования была </a:t>
            </a:r>
            <a:r>
              <a:rPr lang="ru-RU" baseline="0" dirty="0" smtClean="0"/>
              <a:t>спроектирован </a:t>
            </a:r>
            <a:r>
              <a:rPr lang="ru-RU" baseline="0" dirty="0" smtClean="0"/>
              <a:t>и </a:t>
            </a:r>
            <a:r>
              <a:rPr lang="ru-RU" baseline="0" dirty="0" smtClean="0"/>
              <a:t>реализован диспетчера</a:t>
            </a:r>
            <a:r>
              <a:rPr lang="ru-RU" baseline="0" dirty="0" smtClean="0"/>
              <a:t>. На этом слайде показано общее устройство модуля объединения, а также внутренняя архитектура диспетчера (справа).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завершение доклада отмечу</a:t>
            </a:r>
            <a:r>
              <a:rPr lang="ru-RU" baseline="0" dirty="0" smtClean="0"/>
              <a:t> </a:t>
            </a:r>
            <a:r>
              <a:rPr lang="ru-RU" baseline="0" dirty="0" smtClean="0"/>
              <a:t>несколько моментов реализации. При проектировании диспетчера приходилось учитывать, что в последствии придётся </a:t>
            </a:r>
            <a:r>
              <a:rPr lang="ru-RU" baseline="0" dirty="0" err="1" smtClean="0"/>
              <a:t>портировать</a:t>
            </a:r>
            <a:r>
              <a:rPr lang="ru-RU" baseline="0" dirty="0" smtClean="0"/>
              <a:t> диспетчер на другие языки программирования и возможно платформы. Поэтому были созданы обёртки над системными вызовами. Кроме основой задачи улучшения переносимости они позволили во-первых упростить работу, а именно скрыть большую часть обработки ошибок и сделать интерфейс более удобным, а во вторых частично снять с разработчика заботу о освобождении занятых ресурсов.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проектировании</a:t>
            </a:r>
            <a:r>
              <a:rPr lang="ru-RU" baseline="0" dirty="0" smtClean="0"/>
              <a:t> диспетчера было отмечено, что на канала передачи накладываются довольно слабые требования, а именно обеспечить двусторонний обмен данными. Это позволило выделить абстракцию канала, и реализовать сетевое соединения лишь как один частный случай канала передачи. Такое решение обеспечивает легкость замены </a:t>
            </a:r>
            <a:r>
              <a:rPr lang="ru-RU" baseline="0" dirty="0" smtClean="0"/>
              <a:t>транспорта, например с </a:t>
            </a:r>
            <a:r>
              <a:rPr lang="ru-RU" baseline="0" dirty="0" err="1" smtClean="0"/>
              <a:t>сокетов</a:t>
            </a:r>
            <a:r>
              <a:rPr lang="ru-RU" baseline="0" dirty="0" smtClean="0"/>
              <a:t> на </a:t>
            </a:r>
            <a:r>
              <a:rPr lang="en-US" baseline="0" dirty="0" smtClean="0"/>
              <a:t>pipe'</a:t>
            </a:r>
            <a:r>
              <a:rPr lang="ru-RU" baseline="0" dirty="0" err="1" smtClean="0"/>
              <a:t>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этом мой</a:t>
            </a:r>
            <a:r>
              <a:rPr lang="ru-RU" baseline="0" dirty="0" smtClean="0"/>
              <a:t> доклад завершается, </a:t>
            </a:r>
            <a:r>
              <a:rPr lang="ru-RU" dirty="0" smtClean="0"/>
              <a:t>спасибо </a:t>
            </a:r>
            <a:r>
              <a:rPr lang="ru-RU" dirty="0" smtClean="0"/>
              <a:t>за </a:t>
            </a:r>
            <a:r>
              <a:rPr lang="ru-RU" dirty="0" smtClean="0"/>
              <a:t>внимание,</a:t>
            </a:r>
            <a:r>
              <a:rPr lang="ru-RU" baseline="0" dirty="0" smtClean="0"/>
              <a:t> вопросы?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6B90-5DF0-473C-B51B-CF21A3FA5E6B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F4B4-8721-4243-8454-1EBE5F8E9955}" type="datetimeFigureOut">
              <a:rPr lang="ru-RU" smtClean="0"/>
              <a:pPr/>
              <a:t>2008-02-15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48344-B8A3-4CD7-9F1E-A82005CBFE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cap="all" dirty="0"/>
              <a:t>Об Объединении модулей </a:t>
            </a:r>
            <a:r>
              <a:rPr lang="ru-RU" cap="all" dirty="0" smtClean="0"/>
              <a:t/>
            </a:r>
            <a:br>
              <a:rPr lang="ru-RU" cap="all" dirty="0" smtClean="0"/>
            </a:br>
            <a:r>
              <a:rPr lang="ru-RU" cap="all" dirty="0" smtClean="0"/>
              <a:t>на </a:t>
            </a:r>
            <a:r>
              <a:rPr lang="ru-RU" cap="all" dirty="0"/>
              <a:t>языках C++, </a:t>
            </a:r>
            <a:r>
              <a:rPr lang="ru-RU" cap="all" dirty="0" err="1"/>
              <a:t>Delphi</a:t>
            </a:r>
            <a:r>
              <a:rPr lang="ru-RU" cap="all" dirty="0"/>
              <a:t>, </a:t>
            </a:r>
            <a:r>
              <a:rPr lang="en-US" cap="all" dirty="0"/>
              <a:t>C</a:t>
            </a:r>
            <a:r>
              <a:rPr lang="ru-RU" cap="all" dirty="0"/>
              <a:t>#, Java </a:t>
            </a:r>
            <a:r>
              <a:rPr lang="ru-RU" cap="all" dirty="0" smtClean="0"/>
              <a:t/>
            </a:r>
            <a:br>
              <a:rPr lang="ru-RU" cap="all" dirty="0" smtClean="0"/>
            </a:br>
            <a:r>
              <a:rPr lang="ru-RU" cap="all" dirty="0" smtClean="0"/>
              <a:t>в </a:t>
            </a:r>
            <a:r>
              <a:rPr lang="ru-RU" cap="all" dirty="0"/>
              <a:t>единую программу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886200"/>
            <a:ext cx="8572560" cy="2686072"/>
          </a:xfrm>
        </p:spPr>
        <p:txBody>
          <a:bodyPr>
            <a:normAutofit fontScale="62500" lnSpcReduction="20000"/>
          </a:bodyPr>
          <a:lstStyle/>
          <a:p>
            <a:pPr marL="4219575" algn="l"/>
            <a:r>
              <a:rPr lang="ru-RU" dirty="0"/>
              <a:t>Дипломная работа </a:t>
            </a:r>
          </a:p>
          <a:p>
            <a:pPr marL="4219575" algn="l"/>
            <a:r>
              <a:rPr lang="ru-RU" dirty="0"/>
              <a:t>студента 6 курса </a:t>
            </a:r>
          </a:p>
          <a:p>
            <a:pPr marL="4219575" algn="l"/>
            <a:r>
              <a:rPr lang="ru-RU" dirty="0"/>
              <a:t>Полетаева Дмитрия Геннадьевича</a:t>
            </a:r>
          </a:p>
          <a:p>
            <a:pPr marL="4219575" algn="l"/>
            <a:r>
              <a:rPr lang="ru-RU" dirty="0"/>
              <a:t> </a:t>
            </a:r>
          </a:p>
          <a:p>
            <a:pPr marL="4219575" algn="l"/>
            <a:r>
              <a:rPr lang="ru-RU" dirty="0"/>
              <a:t>Научный руководитель </a:t>
            </a:r>
          </a:p>
          <a:p>
            <a:pPr marL="4219575" algn="l"/>
            <a:r>
              <a:rPr lang="ru-RU" dirty="0" err="1" smtClean="0"/>
              <a:t>к.ф</a:t>
            </a:r>
            <a:r>
              <a:rPr lang="ru-RU" dirty="0" err="1"/>
              <a:t>.-м.н</a:t>
            </a:r>
            <a:r>
              <a:rPr lang="ru-RU" dirty="0"/>
              <a:t>., ассистент кафедры</a:t>
            </a:r>
          </a:p>
          <a:p>
            <a:pPr marL="4219575" algn="l"/>
            <a:r>
              <a:rPr lang="ru-RU" dirty="0"/>
              <a:t>Алгебры и дискретной </a:t>
            </a:r>
            <a:r>
              <a:rPr lang="ru-RU" dirty="0" smtClean="0"/>
              <a:t>математики</a:t>
            </a:r>
          </a:p>
          <a:p>
            <a:pPr marL="4219575" algn="l"/>
            <a:r>
              <a:rPr lang="ru-RU" dirty="0" err="1" smtClean="0"/>
              <a:t>Клепинин</a:t>
            </a:r>
            <a:r>
              <a:rPr lang="ru-RU" dirty="0" smtClean="0"/>
              <a:t> Александр Владимирович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ru-RU" dirty="0" smtClean="0"/>
              <a:t>Схема объединения программ</a:t>
            </a:r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3286116" y="3571876"/>
            <a:ext cx="2643206" cy="857256"/>
          </a:xfrm>
          <a:prstGeom prst="flowChartAlternateProcess">
            <a:avLst/>
          </a:prstGeom>
          <a:gradFill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Интеграционный сервер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5500694" y="1285860"/>
            <a:ext cx="3357586" cy="1857388"/>
            <a:chOff x="5500694" y="1285860"/>
            <a:chExt cx="3357586" cy="1857388"/>
          </a:xfrm>
        </p:grpSpPr>
        <p:sp>
          <p:nvSpPr>
            <p:cNvPr id="5" name="Блок-схема: альтернативный процесс 4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С++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500694" y="2071678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С++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7" name="Shape 16"/>
          <p:cNvCxnSpPr>
            <a:stCxn id="4" idx="0"/>
            <a:endCxn id="11" idx="1"/>
          </p:cNvCxnSpPr>
          <p:nvPr/>
        </p:nvCxnSpPr>
        <p:spPr>
          <a:xfrm rot="5400000" flipH="1" flipV="1">
            <a:off x="4572000" y="2643183"/>
            <a:ext cx="964413" cy="892975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285720" y="1285860"/>
            <a:ext cx="3357586" cy="1857388"/>
            <a:chOff x="5500694" y="1285860"/>
            <a:chExt cx="3357586" cy="1857388"/>
          </a:xfrm>
        </p:grpSpPr>
        <p:sp>
          <p:nvSpPr>
            <p:cNvPr id="20" name="Блок-схема: альтернативный процесс 19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С</a:t>
              </a:r>
              <a:r>
                <a:rPr lang="en-US" sz="2400" dirty="0" smtClean="0">
                  <a:solidFill>
                    <a:schemeClr val="tx1"/>
                  </a:solidFill>
                </a:rPr>
                <a:t>#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Блок-схема: альтернативный процесс 20"/>
            <p:cNvSpPr/>
            <p:nvPr/>
          </p:nvSpPr>
          <p:spPr>
            <a:xfrm>
              <a:off x="6643702" y="2071678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С</a:t>
              </a:r>
              <a:r>
                <a:rPr lang="en-US" dirty="0" smtClean="0">
                  <a:solidFill>
                    <a:schemeClr val="tx1"/>
                  </a:solidFill>
                </a:rPr>
                <a:t>#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85720" y="4786322"/>
            <a:ext cx="3357586" cy="1857388"/>
            <a:chOff x="5500694" y="1285860"/>
            <a:chExt cx="3357586" cy="1857388"/>
          </a:xfrm>
        </p:grpSpPr>
        <p:sp>
          <p:nvSpPr>
            <p:cNvPr id="23" name="Блок-схема: альтернативный процесс 22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</a:t>
              </a:r>
              <a:r>
                <a:rPr lang="en-US" sz="2400" dirty="0" smtClean="0">
                  <a:solidFill>
                    <a:schemeClr val="tx1"/>
                  </a:solidFill>
                </a:rPr>
                <a:t>Delphi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Блок-схема: альтернативный процесс 23"/>
            <p:cNvSpPr/>
            <p:nvPr/>
          </p:nvSpPr>
          <p:spPr>
            <a:xfrm>
              <a:off x="6643702" y="1285860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</a:t>
              </a:r>
              <a:r>
                <a:rPr lang="en-US" dirty="0" smtClean="0">
                  <a:solidFill>
                    <a:schemeClr val="tx1"/>
                  </a:solidFill>
                </a:rPr>
                <a:t>Delphi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500694" y="4786322"/>
            <a:ext cx="3357586" cy="1857388"/>
            <a:chOff x="5500694" y="1285860"/>
            <a:chExt cx="3357586" cy="1857388"/>
          </a:xfrm>
        </p:grpSpPr>
        <p:sp>
          <p:nvSpPr>
            <p:cNvPr id="26" name="Блок-схема: альтернативный процесс 25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</a:t>
              </a:r>
              <a:r>
                <a:rPr lang="en-US" sz="2400" dirty="0" smtClean="0">
                  <a:solidFill>
                    <a:schemeClr val="tx1"/>
                  </a:solidFill>
                </a:rPr>
                <a:t>Java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Блок-схема: альтернативный процесс 26"/>
            <p:cNvSpPr/>
            <p:nvPr/>
          </p:nvSpPr>
          <p:spPr>
            <a:xfrm>
              <a:off x="5500694" y="1285860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</a:t>
              </a:r>
              <a:r>
                <a:rPr lang="en-US" dirty="0" smtClean="0">
                  <a:solidFill>
                    <a:schemeClr val="tx1"/>
                  </a:solidFill>
                </a:rPr>
                <a:t>Java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Shape 28"/>
          <p:cNvCxnSpPr>
            <a:stCxn id="4" idx="1"/>
            <a:endCxn id="21" idx="2"/>
          </p:cNvCxnSpPr>
          <p:nvPr/>
        </p:nvCxnSpPr>
        <p:spPr>
          <a:xfrm rot="10800000">
            <a:off x="2536018" y="3143248"/>
            <a:ext cx="750099" cy="857256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hape 29"/>
          <p:cNvCxnSpPr>
            <a:stCxn id="4" idx="1"/>
            <a:endCxn id="24" idx="0"/>
          </p:cNvCxnSpPr>
          <p:nvPr/>
        </p:nvCxnSpPr>
        <p:spPr>
          <a:xfrm rot="10800000" flipV="1">
            <a:off x="2536018" y="4000504"/>
            <a:ext cx="750099" cy="785818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30"/>
          <p:cNvCxnSpPr>
            <a:stCxn id="4" idx="2"/>
            <a:endCxn id="27" idx="1"/>
          </p:cNvCxnSpPr>
          <p:nvPr/>
        </p:nvCxnSpPr>
        <p:spPr>
          <a:xfrm rot="16200000" flipH="1">
            <a:off x="4607719" y="4429131"/>
            <a:ext cx="892975" cy="892975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ru-RU" dirty="0" smtClean="0"/>
              <a:t>Схема объединения программ</a:t>
            </a:r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3286116" y="3571876"/>
            <a:ext cx="2643206" cy="857256"/>
          </a:xfrm>
          <a:prstGeom prst="flowChartAlternateProcess">
            <a:avLst/>
          </a:prstGeom>
          <a:gradFill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Интеграционный сервер</a:t>
            </a:r>
          </a:p>
        </p:txBody>
      </p:sp>
      <p:grpSp>
        <p:nvGrpSpPr>
          <p:cNvPr id="3" name="Группа 14"/>
          <p:cNvGrpSpPr/>
          <p:nvPr/>
        </p:nvGrpSpPr>
        <p:grpSpPr>
          <a:xfrm>
            <a:off x="5500694" y="1285860"/>
            <a:ext cx="3357586" cy="1857388"/>
            <a:chOff x="5500694" y="1285860"/>
            <a:chExt cx="3357586" cy="1857388"/>
          </a:xfrm>
        </p:grpSpPr>
        <p:sp>
          <p:nvSpPr>
            <p:cNvPr id="5" name="Блок-схема: альтернативный процесс 4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С++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500694" y="2071678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С++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7" name="Shape 16"/>
          <p:cNvCxnSpPr>
            <a:stCxn id="4" idx="0"/>
            <a:endCxn id="11" idx="1"/>
          </p:cNvCxnSpPr>
          <p:nvPr/>
        </p:nvCxnSpPr>
        <p:spPr>
          <a:xfrm rot="5400000" flipH="1" flipV="1">
            <a:off x="4572000" y="2643183"/>
            <a:ext cx="964413" cy="892975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18"/>
          <p:cNvGrpSpPr/>
          <p:nvPr/>
        </p:nvGrpSpPr>
        <p:grpSpPr>
          <a:xfrm>
            <a:off x="285720" y="1285860"/>
            <a:ext cx="3357586" cy="1857388"/>
            <a:chOff x="5500694" y="1285860"/>
            <a:chExt cx="3357586" cy="1857388"/>
          </a:xfrm>
        </p:grpSpPr>
        <p:sp>
          <p:nvSpPr>
            <p:cNvPr id="20" name="Блок-схема: альтернативный процесс 19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С</a:t>
              </a:r>
              <a:r>
                <a:rPr lang="en-US" sz="2400" dirty="0" smtClean="0">
                  <a:solidFill>
                    <a:schemeClr val="tx1"/>
                  </a:solidFill>
                </a:rPr>
                <a:t>#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Блок-схема: альтернативный процесс 20"/>
            <p:cNvSpPr/>
            <p:nvPr/>
          </p:nvSpPr>
          <p:spPr>
            <a:xfrm>
              <a:off x="6643702" y="2071678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С</a:t>
              </a:r>
              <a:r>
                <a:rPr lang="en-US" dirty="0" smtClean="0">
                  <a:solidFill>
                    <a:schemeClr val="tx1"/>
                  </a:solidFill>
                </a:rPr>
                <a:t>#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21"/>
          <p:cNvGrpSpPr/>
          <p:nvPr/>
        </p:nvGrpSpPr>
        <p:grpSpPr>
          <a:xfrm>
            <a:off x="285720" y="4786322"/>
            <a:ext cx="3357586" cy="1857388"/>
            <a:chOff x="5500694" y="1285860"/>
            <a:chExt cx="3357586" cy="1857388"/>
          </a:xfrm>
        </p:grpSpPr>
        <p:sp>
          <p:nvSpPr>
            <p:cNvPr id="23" name="Блок-схема: альтернативный процесс 22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</a:t>
              </a:r>
              <a:r>
                <a:rPr lang="en-US" sz="2400" dirty="0" smtClean="0">
                  <a:solidFill>
                    <a:schemeClr val="tx1"/>
                  </a:solidFill>
                </a:rPr>
                <a:t>Delphi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Блок-схема: альтернативный процесс 23"/>
            <p:cNvSpPr/>
            <p:nvPr/>
          </p:nvSpPr>
          <p:spPr>
            <a:xfrm>
              <a:off x="6643702" y="1285860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</a:t>
              </a:r>
              <a:r>
                <a:rPr lang="en-US" dirty="0" smtClean="0">
                  <a:solidFill>
                    <a:schemeClr val="tx1"/>
                  </a:solidFill>
                </a:rPr>
                <a:t>Delphi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Группа 24"/>
          <p:cNvGrpSpPr/>
          <p:nvPr/>
        </p:nvGrpSpPr>
        <p:grpSpPr>
          <a:xfrm>
            <a:off x="5500694" y="4786322"/>
            <a:ext cx="3357586" cy="1857388"/>
            <a:chOff x="5500694" y="1285860"/>
            <a:chExt cx="3357586" cy="1857388"/>
          </a:xfrm>
        </p:grpSpPr>
        <p:sp>
          <p:nvSpPr>
            <p:cNvPr id="26" name="Блок-схема: альтернативный процесс 25"/>
            <p:cNvSpPr/>
            <p:nvPr/>
          </p:nvSpPr>
          <p:spPr>
            <a:xfrm>
              <a:off x="5500694" y="1285860"/>
              <a:ext cx="3357586" cy="1857388"/>
            </a:xfrm>
            <a:prstGeom prst="flowChartAlternate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Программа на </a:t>
              </a:r>
              <a:r>
                <a:rPr lang="en-US" sz="2400" dirty="0" smtClean="0">
                  <a:solidFill>
                    <a:schemeClr val="tx1"/>
                  </a:solidFill>
                </a:rPr>
                <a:t>Java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Блок-схема: альтернативный процесс 26"/>
            <p:cNvSpPr/>
            <p:nvPr/>
          </p:nvSpPr>
          <p:spPr>
            <a:xfrm>
              <a:off x="5500694" y="1285860"/>
              <a:ext cx="2214578" cy="1071570"/>
            </a:xfrm>
            <a:prstGeom prst="flowChartAlternateProcess">
              <a:avLst/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Модуль  объединения для </a:t>
              </a:r>
              <a:r>
                <a:rPr lang="en-US" dirty="0" smtClean="0">
                  <a:solidFill>
                    <a:schemeClr val="tx1"/>
                  </a:solidFill>
                </a:rPr>
                <a:t>Java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Shape 28"/>
          <p:cNvCxnSpPr>
            <a:stCxn id="4" idx="1"/>
            <a:endCxn id="21" idx="2"/>
          </p:cNvCxnSpPr>
          <p:nvPr/>
        </p:nvCxnSpPr>
        <p:spPr>
          <a:xfrm rot="10800000">
            <a:off x="2536018" y="3143248"/>
            <a:ext cx="750099" cy="857256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hape 29"/>
          <p:cNvCxnSpPr>
            <a:stCxn id="4" idx="1"/>
            <a:endCxn id="24" idx="0"/>
          </p:cNvCxnSpPr>
          <p:nvPr/>
        </p:nvCxnSpPr>
        <p:spPr>
          <a:xfrm rot="10800000" flipV="1">
            <a:off x="2536018" y="4000504"/>
            <a:ext cx="750099" cy="785818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30"/>
          <p:cNvCxnSpPr>
            <a:stCxn id="4" idx="2"/>
            <a:endCxn id="27" idx="1"/>
          </p:cNvCxnSpPr>
          <p:nvPr/>
        </p:nvCxnSpPr>
        <p:spPr>
          <a:xfrm rot="16200000" flipH="1">
            <a:off x="4607719" y="4429131"/>
            <a:ext cx="892975" cy="892975"/>
          </a:xfrm>
          <a:prstGeom prst="curvedConnector2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кругленная соединительная линия 41"/>
          <p:cNvCxnSpPr/>
          <p:nvPr/>
        </p:nvCxnSpPr>
        <p:spPr>
          <a:xfrm rot="5400000">
            <a:off x="6323024" y="3963992"/>
            <a:ext cx="1642283" cy="795"/>
          </a:xfrm>
          <a:prstGeom prst="curvedConnector3">
            <a:avLst>
              <a:gd name="adj1" fmla="val 50000"/>
            </a:avLst>
          </a:prstGeom>
          <a:ln w="508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кругленная соединительная линия 51"/>
          <p:cNvCxnSpPr/>
          <p:nvPr/>
        </p:nvCxnSpPr>
        <p:spPr>
          <a:xfrm rot="5400000">
            <a:off x="5822958" y="3963992"/>
            <a:ext cx="1642283" cy="795"/>
          </a:xfrm>
          <a:prstGeom prst="curvedConnector3">
            <a:avLst>
              <a:gd name="adj1" fmla="val 50000"/>
            </a:avLst>
          </a:prstGeom>
          <a:ln w="508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кругленная соединительная линия 52"/>
          <p:cNvCxnSpPr/>
          <p:nvPr/>
        </p:nvCxnSpPr>
        <p:spPr>
          <a:xfrm rot="5400000">
            <a:off x="5322892" y="3963992"/>
            <a:ext cx="1642283" cy="795"/>
          </a:xfrm>
          <a:prstGeom prst="curvedConnector3">
            <a:avLst>
              <a:gd name="adj1" fmla="val 50000"/>
            </a:avLst>
          </a:prstGeom>
          <a:ln w="508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кругленная прямоугольная выноска 53"/>
          <p:cNvSpPr/>
          <p:nvPr/>
        </p:nvSpPr>
        <p:spPr>
          <a:xfrm>
            <a:off x="7286644" y="3214686"/>
            <a:ext cx="1714512" cy="1500198"/>
          </a:xfrm>
          <a:prstGeom prst="wedgeRoundRectCallout">
            <a:avLst>
              <a:gd name="adj1" fmla="val -87177"/>
              <a:gd name="adj2" fmla="val 33560"/>
              <a:gd name="adj3" fmla="val 16667"/>
            </a:avLst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Виртуальные каналы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</a:t>
            </a:r>
            <a:r>
              <a:rPr lang="en-US" sz="3200" dirty="0" smtClean="0">
                <a:solidFill>
                  <a:schemeClr val="tx1"/>
                </a:solidFill>
              </a:rPr>
              <a:t>String</a:t>
            </a:r>
            <a:r>
              <a:rPr lang="en-US" sz="3200" dirty="0" smtClean="0">
                <a:solidFill>
                  <a:schemeClr val="tx1"/>
                </a:solidFill>
              </a:rPr>
              <a:t> S){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("text");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(String S){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</a:t>
            </a:r>
            <a:r>
              <a:rPr lang="en-US" sz="3200" b="1" u="wavyHeavy" dirty="0" smtClean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("text");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643306" y="1357298"/>
            <a:ext cx="1714512" cy="1643074"/>
          </a:xfrm>
          <a:prstGeom prst="wedgeRoundRectCallout">
            <a:avLst>
              <a:gd name="adj1" fmla="val -177733"/>
              <a:gd name="adj2" fmla="val 6201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Отсутствует определение метода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(String S){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("text");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85720" y="2285992"/>
            <a:ext cx="3286148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</a:rPr>
              <a:t>Прокси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int calc(int x){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Делегирование вызова</a:t>
            </a:r>
            <a:r>
              <a:rPr lang="en-US" sz="2000" dirty="0" smtClean="0">
                <a:solidFill>
                  <a:schemeClr val="tx1"/>
                </a:solidFill>
              </a:rPr>
              <a:t>}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9" name="Скругленная соединительная линия 8"/>
          <p:cNvCxnSpPr>
            <a:stCxn id="6" idx="3"/>
          </p:cNvCxnSpPr>
          <p:nvPr/>
        </p:nvCxnSpPr>
        <p:spPr>
          <a:xfrm flipV="1">
            <a:off x="3571868" y="2071678"/>
            <a:ext cx="1928826" cy="714380"/>
          </a:xfrm>
          <a:prstGeom prst="curvedConnector3">
            <a:avLst>
              <a:gd name="adj1" fmla="val 50000"/>
            </a:avLst>
          </a:prstGeom>
          <a:ln w="508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calc(</a:t>
            </a:r>
            <a:r>
              <a:rPr lang="en-US" sz="3200" b="1" dirty="0" smtClean="0">
                <a:solidFill>
                  <a:schemeClr val="tx1"/>
                </a:solidFill>
              </a:rPr>
              <a:t>String S</a:t>
            </a:r>
            <a:r>
              <a:rPr lang="en-US" sz="3200" dirty="0" smtClean="0">
                <a:solidFill>
                  <a:schemeClr val="tx1"/>
                </a:solidFill>
              </a:rPr>
              <a:t>){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y=calc(</a:t>
            </a:r>
            <a:r>
              <a:rPr lang="en-US" sz="3200" b="1" dirty="0" smtClean="0">
                <a:solidFill>
                  <a:schemeClr val="tx1"/>
                </a:solidFill>
              </a:rPr>
              <a:t>"text"</a:t>
            </a:r>
            <a:r>
              <a:rPr lang="en-US" sz="3200" dirty="0" smtClean="0">
                <a:solidFill>
                  <a:schemeClr val="tx1"/>
                </a:solidFill>
              </a:rPr>
              <a:t>);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85720" y="2285992"/>
            <a:ext cx="3286148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</a:rPr>
              <a:t>Прокси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int calc(int x){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Делегирование вызова</a:t>
            </a:r>
            <a:r>
              <a:rPr lang="en-US" sz="2000" dirty="0" smtClean="0">
                <a:solidFill>
                  <a:schemeClr val="tx1"/>
                </a:solidFill>
              </a:rPr>
              <a:t>}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85720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928794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3571868" y="1000108"/>
            <a:ext cx="928694" cy="857256"/>
          </a:xfrm>
          <a:prstGeom prst="wedgeRoundRectCallout">
            <a:avLst>
              <a:gd name="adj1" fmla="val -98989"/>
              <a:gd name="adj2" fmla="val 2156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С++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4500562" y="1000108"/>
            <a:ext cx="928694" cy="857256"/>
          </a:xfrm>
          <a:prstGeom prst="wedgeRoundRectCallout">
            <a:avLst>
              <a:gd name="adj1" fmla="val 98027"/>
              <a:gd name="adj2" fmla="val 2032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Java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(String S){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("text");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85720" y="2285992"/>
            <a:ext cx="3286148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</a:rPr>
              <a:t>Прокси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int calc(int x){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Делегирование вызова</a:t>
            </a:r>
            <a:r>
              <a:rPr lang="en-US" sz="2000" dirty="0" smtClean="0">
                <a:solidFill>
                  <a:schemeClr val="tx1"/>
                </a:solidFill>
              </a:rPr>
              <a:t>}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85720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928794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85720" y="4286256"/>
            <a:ext cx="3286148" cy="185738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Диспетчер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1) Блокировка потока до получения ответа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2) Мультиплексирование запросов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29256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int 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(String S){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/*</a:t>
            </a:r>
            <a:r>
              <a:rPr lang="ru-RU" sz="3200" dirty="0" smtClean="0">
                <a:solidFill>
                  <a:schemeClr val="tx1"/>
                </a:solidFill>
              </a:rPr>
              <a:t>вычисления</a:t>
            </a:r>
            <a:r>
              <a:rPr lang="en-US" sz="3200" dirty="0" smtClean="0">
                <a:solidFill>
                  <a:schemeClr val="tx1"/>
                </a:solidFill>
              </a:rPr>
              <a:t>*/}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071546"/>
            <a:ext cx="3286148" cy="5072098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cap="all" dirty="0" smtClean="0">
                <a:solidFill>
                  <a:schemeClr val="tx1"/>
                </a:solidFill>
              </a:rPr>
              <a:t>Host1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y=</a:t>
            </a:r>
            <a:r>
              <a:rPr lang="en-US" sz="3200" b="1" dirty="0" smtClean="0">
                <a:solidFill>
                  <a:schemeClr val="tx1"/>
                </a:solidFill>
              </a:rPr>
              <a:t>calc</a:t>
            </a:r>
            <a:r>
              <a:rPr lang="en-US" sz="3200" dirty="0" smtClean="0">
                <a:solidFill>
                  <a:schemeClr val="tx1"/>
                </a:solidFill>
              </a:rPr>
              <a:t>("text");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5786454"/>
            <a:ext cx="2571768" cy="785818"/>
          </a:xfrm>
          <a:prstGeom prst="left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Канал связи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85720" y="2285992"/>
            <a:ext cx="3286148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</a:rPr>
              <a:t>Прокси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int calc(int x){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Делегирование вызова</a:t>
            </a:r>
            <a:r>
              <a:rPr lang="en-US" sz="2000" dirty="0" smtClean="0">
                <a:solidFill>
                  <a:schemeClr val="tx1"/>
                </a:solidFill>
              </a:rPr>
              <a:t>}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85720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928794" y="3286124"/>
            <a:ext cx="1643074" cy="100013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Демаршалинг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85720" y="4286256"/>
            <a:ext cx="3286148" cy="1857388"/>
          </a:xfrm>
          <a:prstGeom prst="flowChartAlternate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Диспетчер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1) Блокировка потока до получения ответа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2) Мультиплексирование запросов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4000496" y="3714752"/>
            <a:ext cx="857256" cy="857256"/>
          </a:xfrm>
          <a:prstGeom prst="wedgeRoundRectCallout">
            <a:avLst>
              <a:gd name="adj1" fmla="val -101565"/>
              <a:gd name="adj2" fmla="val 5629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С++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3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4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8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3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4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8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3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4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8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3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4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8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Блок-схема: альтернативный процесс 58"/>
          <p:cNvSpPr/>
          <p:nvPr/>
        </p:nvSpPr>
        <p:spPr>
          <a:xfrm>
            <a:off x="4643438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</a:t>
            </a:r>
            <a:r>
              <a:rPr lang="ru-RU" sz="2400" b="1" cap="all" dirty="0" smtClean="0">
                <a:solidFill>
                  <a:schemeClr val="tx1"/>
                </a:solidFill>
              </a:rPr>
              <a:t>2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Удалённый вызов методов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2844" y="714356"/>
            <a:ext cx="4357718" cy="600079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2400" b="1" cap="all" dirty="0" smtClean="0">
                <a:solidFill>
                  <a:schemeClr val="tx1"/>
                </a:solidFill>
              </a:rPr>
              <a:t>Host1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2910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Вызывающий метод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pSp>
        <p:nvGrpSpPr>
          <p:cNvPr id="3" name="Группа 25"/>
          <p:cNvGrpSpPr/>
          <p:nvPr/>
        </p:nvGrpSpPr>
        <p:grpSpPr>
          <a:xfrm>
            <a:off x="214282" y="2143116"/>
            <a:ext cx="2786082" cy="1285884"/>
            <a:chOff x="285720" y="2000240"/>
            <a:chExt cx="2786082" cy="1285884"/>
          </a:xfrm>
        </p:grpSpPr>
        <p:sp>
          <p:nvSpPr>
            <p:cNvPr id="18" name="Блок-схема: альтернативный процесс 1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Прокси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01 Упаковка запроса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Блок-схема: процесс 1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14 Распаковка результата</a:t>
              </a:r>
            </a:p>
          </p:txBody>
        </p:sp>
        <p:sp>
          <p:nvSpPr>
            <p:cNvPr id="17" name="Блок-схема: процесс 1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02 Передача запроса </a:t>
              </a:r>
            </a:p>
          </p:txBody>
        </p:sp>
      </p:grpSp>
      <p:grpSp>
        <p:nvGrpSpPr>
          <p:cNvPr id="4" name="Группа 26"/>
          <p:cNvGrpSpPr/>
          <p:nvPr/>
        </p:nvGrpSpPr>
        <p:grpSpPr>
          <a:xfrm>
            <a:off x="285720" y="4071942"/>
            <a:ext cx="2786082" cy="1285884"/>
            <a:chOff x="285720" y="2000240"/>
            <a:chExt cx="2786082" cy="1285884"/>
          </a:xfrm>
        </p:grpSpPr>
        <p:sp>
          <p:nvSpPr>
            <p:cNvPr id="28" name="Блок-схема: альтернативный процесс 27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9" name="Блок-схема: процесс 28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03 Отправка запроса</a:t>
              </a:r>
            </a:p>
          </p:txBody>
        </p:sp>
        <p:sp>
          <p:nvSpPr>
            <p:cNvPr id="30" name="Блок-схема: процесс 29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bg1"/>
                  </a:solidFill>
                </a:rPr>
                <a:t>13 Получение результата</a:t>
              </a:r>
            </a:p>
          </p:txBody>
        </p:sp>
        <p:sp>
          <p:nvSpPr>
            <p:cNvPr id="31" name="Блок-схема: процесс 30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04 Ожидание результата</a:t>
              </a:r>
            </a:p>
          </p:txBody>
        </p:sp>
      </p:grpSp>
      <p:cxnSp>
        <p:nvCxnSpPr>
          <p:cNvPr id="33" name="Shape 32"/>
          <p:cNvCxnSpPr>
            <a:stCxn id="17" idx="1"/>
            <a:endCxn id="28" idx="0"/>
          </p:cNvCxnSpPr>
          <p:nvPr/>
        </p:nvCxnSpPr>
        <p:spPr>
          <a:xfrm rot="10800000" flipH="1" flipV="1">
            <a:off x="357157" y="2920690"/>
            <a:ext cx="1321603" cy="1151251"/>
          </a:xfrm>
          <a:prstGeom prst="curvedConnector4">
            <a:avLst>
              <a:gd name="adj1" fmla="val -17297"/>
              <a:gd name="adj2" fmla="val 55847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5"/>
          <p:cNvGrpSpPr/>
          <p:nvPr/>
        </p:nvGrpSpPr>
        <p:grpSpPr>
          <a:xfrm>
            <a:off x="3714744" y="2214554"/>
            <a:ext cx="714380" cy="2000264"/>
            <a:chOff x="3571868" y="1928802"/>
            <a:chExt cx="714380" cy="2000264"/>
          </a:xfrm>
        </p:grpSpPr>
        <p:sp>
          <p:nvSpPr>
            <p:cNvPr id="35" name="Блок-схема: альтернативный процесс 34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Блок-схема: альтернативный процесс 38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hape 41"/>
          <p:cNvCxnSpPr>
            <a:stCxn id="15" idx="3"/>
            <a:endCxn id="35" idx="0"/>
          </p:cNvCxnSpPr>
          <p:nvPr/>
        </p:nvCxnSpPr>
        <p:spPr>
          <a:xfrm>
            <a:off x="2877899" y="2634939"/>
            <a:ext cx="836845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hape 46"/>
          <p:cNvCxnSpPr>
            <a:stCxn id="16" idx="3"/>
            <a:endCxn id="39" idx="1"/>
          </p:cNvCxnSpPr>
          <p:nvPr/>
        </p:nvCxnSpPr>
        <p:spPr>
          <a:xfrm>
            <a:off x="2877899" y="3206443"/>
            <a:ext cx="1372630" cy="1008375"/>
          </a:xfrm>
          <a:prstGeom prst="curvedConnector4">
            <a:avLst>
              <a:gd name="adj1" fmla="val 13569"/>
              <a:gd name="adj2" fmla="val 12267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Блок-схема: альтернативный процесс 59"/>
          <p:cNvSpPr/>
          <p:nvPr/>
        </p:nvSpPr>
        <p:spPr>
          <a:xfrm>
            <a:off x="5214942" y="1357298"/>
            <a:ext cx="3286148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cap="all" dirty="0" smtClean="0">
                <a:solidFill>
                  <a:schemeClr val="tx1"/>
                </a:solidFill>
              </a:rPr>
              <a:t>Вызываемый метод</a:t>
            </a:r>
          </a:p>
        </p:txBody>
      </p:sp>
      <p:grpSp>
        <p:nvGrpSpPr>
          <p:cNvPr id="6" name="Группа 60"/>
          <p:cNvGrpSpPr/>
          <p:nvPr/>
        </p:nvGrpSpPr>
        <p:grpSpPr>
          <a:xfrm>
            <a:off x="4714876" y="2214554"/>
            <a:ext cx="714380" cy="2000264"/>
            <a:chOff x="3571868" y="1928802"/>
            <a:chExt cx="714380" cy="2000264"/>
          </a:xfrm>
        </p:grpSpPr>
        <p:sp>
          <p:nvSpPr>
            <p:cNvPr id="62" name="Блок-схема: альтернативный процесс 61"/>
            <p:cNvSpPr/>
            <p:nvPr/>
          </p:nvSpPr>
          <p:spPr>
            <a:xfrm rot="16200000">
              <a:off x="275033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3" name="Блок-схема: альтернативный процесс 62"/>
            <p:cNvSpPr/>
            <p:nvPr/>
          </p:nvSpPr>
          <p:spPr>
            <a:xfrm rot="16200000">
              <a:off x="3107521" y="2750339"/>
              <a:ext cx="2000264" cy="357190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b="1" cap="all" dirty="0" err="1" smtClean="0">
                  <a:solidFill>
                    <a:schemeClr val="tx1"/>
                  </a:solidFill>
                </a:rPr>
                <a:t>ДеМаршалинг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7"/>
          <p:cNvGrpSpPr/>
          <p:nvPr/>
        </p:nvGrpSpPr>
        <p:grpSpPr>
          <a:xfrm>
            <a:off x="6143636" y="2143116"/>
            <a:ext cx="2786082" cy="1285884"/>
            <a:chOff x="285720" y="2000240"/>
            <a:chExt cx="2786082" cy="1285884"/>
          </a:xfrm>
        </p:grpSpPr>
        <p:sp>
          <p:nvSpPr>
            <p:cNvPr id="69" name="Блок-схема: альтернативный процесс 68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Сервис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0" name="Блок-схема: процесс 69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08 Распаковка запроса</a:t>
              </a:r>
            </a:p>
          </p:txBody>
        </p:sp>
        <p:sp>
          <p:nvSpPr>
            <p:cNvPr id="71" name="Блок-схема: процесс 70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10 Упаковка результата</a:t>
              </a:r>
            </a:p>
          </p:txBody>
        </p:sp>
        <p:sp>
          <p:nvSpPr>
            <p:cNvPr id="72" name="Блок-схема: процесс 71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09 Вызов метода</a:t>
              </a:r>
            </a:p>
          </p:txBody>
        </p:sp>
      </p:grpSp>
      <p:grpSp>
        <p:nvGrpSpPr>
          <p:cNvPr id="8" name="Группа 72"/>
          <p:cNvGrpSpPr/>
          <p:nvPr/>
        </p:nvGrpSpPr>
        <p:grpSpPr>
          <a:xfrm>
            <a:off x="6072198" y="4071942"/>
            <a:ext cx="2786082" cy="1285884"/>
            <a:chOff x="285720" y="2000240"/>
            <a:chExt cx="2786082" cy="1285884"/>
          </a:xfrm>
        </p:grpSpPr>
        <p:sp>
          <p:nvSpPr>
            <p:cNvPr id="74" name="Блок-схема: альтернативный процесс 73"/>
            <p:cNvSpPr/>
            <p:nvPr/>
          </p:nvSpPr>
          <p:spPr>
            <a:xfrm>
              <a:off x="285720" y="2000240"/>
              <a:ext cx="2786082" cy="128588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Диспетчер</a:t>
              </a:r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5" name="Блок-схема: процесс 74"/>
            <p:cNvSpPr/>
            <p:nvPr/>
          </p:nvSpPr>
          <p:spPr>
            <a:xfrm>
              <a:off x="428596" y="2357430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06 Получение запроса</a:t>
              </a:r>
            </a:p>
          </p:txBody>
        </p:sp>
        <p:sp>
          <p:nvSpPr>
            <p:cNvPr id="76" name="Блок-схема: процесс 75"/>
            <p:cNvSpPr/>
            <p:nvPr/>
          </p:nvSpPr>
          <p:spPr>
            <a:xfrm>
              <a:off x="428596" y="2928934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11 Отправка результата</a:t>
              </a:r>
            </a:p>
          </p:txBody>
        </p:sp>
        <p:sp>
          <p:nvSpPr>
            <p:cNvPr id="77" name="Блок-схема: процесс 76"/>
            <p:cNvSpPr/>
            <p:nvPr/>
          </p:nvSpPr>
          <p:spPr>
            <a:xfrm>
              <a:off x="428596" y="2643182"/>
              <a:ext cx="2520741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07 Вызов сервиса</a:t>
              </a:r>
            </a:p>
          </p:txBody>
        </p:sp>
      </p:grpSp>
      <p:cxnSp>
        <p:nvCxnSpPr>
          <p:cNvPr id="80" name="Shape 79"/>
          <p:cNvCxnSpPr>
            <a:stCxn id="70" idx="1"/>
            <a:endCxn id="63" idx="2"/>
          </p:cNvCxnSpPr>
          <p:nvPr/>
        </p:nvCxnSpPr>
        <p:spPr>
          <a:xfrm rot="10800000" flipV="1">
            <a:off x="5429256" y="2634938"/>
            <a:ext cx="857256" cy="57974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84"/>
          <p:cNvCxnSpPr>
            <a:stCxn id="71" idx="1"/>
            <a:endCxn id="62" idx="1"/>
          </p:cNvCxnSpPr>
          <p:nvPr/>
        </p:nvCxnSpPr>
        <p:spPr>
          <a:xfrm rot="10800000" flipV="1">
            <a:off x="4893472" y="3206442"/>
            <a:ext cx="1393041" cy="1008375"/>
          </a:xfrm>
          <a:prstGeom prst="curvedConnector4">
            <a:avLst>
              <a:gd name="adj1" fmla="val 14103"/>
              <a:gd name="adj2" fmla="val 12344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hape 97"/>
          <p:cNvCxnSpPr>
            <a:stCxn id="77" idx="3"/>
            <a:endCxn id="69" idx="2"/>
          </p:cNvCxnSpPr>
          <p:nvPr/>
        </p:nvCxnSpPr>
        <p:spPr>
          <a:xfrm flipH="1" flipV="1">
            <a:off x="7536677" y="3429000"/>
            <a:ext cx="1199138" cy="1420517"/>
          </a:xfrm>
          <a:prstGeom prst="curvedConnector4">
            <a:avLst>
              <a:gd name="adj1" fmla="val -19064"/>
              <a:gd name="adj2" fmla="val 54739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hape 103"/>
          <p:cNvCxnSpPr>
            <a:stCxn id="14" idx="2"/>
            <a:endCxn id="18" idx="0"/>
          </p:cNvCxnSpPr>
          <p:nvPr/>
        </p:nvCxnSpPr>
        <p:spPr>
          <a:xfrm rot="5400000">
            <a:off x="1803778" y="1660910"/>
            <a:ext cx="285752" cy="67866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3"/>
            <a:endCxn id="60" idx="3"/>
          </p:cNvCxnSpPr>
          <p:nvPr/>
        </p:nvCxnSpPr>
        <p:spPr>
          <a:xfrm flipH="1" flipV="1">
            <a:off x="8501090" y="1607331"/>
            <a:ext cx="306163" cy="1313360"/>
          </a:xfrm>
          <a:prstGeom prst="curvedConnector3">
            <a:avLst>
              <a:gd name="adj1" fmla="val -74666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114"/>
          <p:cNvGrpSpPr/>
          <p:nvPr/>
        </p:nvGrpSpPr>
        <p:grpSpPr>
          <a:xfrm>
            <a:off x="3143240" y="5357826"/>
            <a:ext cx="2857520" cy="1000132"/>
            <a:chOff x="3143240" y="5357826"/>
            <a:chExt cx="2857520" cy="1000132"/>
          </a:xfrm>
        </p:grpSpPr>
        <p:sp>
          <p:nvSpPr>
            <p:cNvPr id="111" name="Блок-схема: альтернативный процесс 110"/>
            <p:cNvSpPr/>
            <p:nvPr/>
          </p:nvSpPr>
          <p:spPr>
            <a:xfrm>
              <a:off x="3143240" y="5357826"/>
              <a:ext cx="2857520" cy="100013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ru-RU" b="1" cap="all" dirty="0" smtClean="0">
                  <a:solidFill>
                    <a:schemeClr val="tx1"/>
                  </a:solidFill>
                </a:rPr>
                <a:t>Канал передачи</a:t>
              </a:r>
            </a:p>
          </p:txBody>
        </p:sp>
        <p:sp>
          <p:nvSpPr>
            <p:cNvPr id="112" name="Блок-схема: процесс 111"/>
            <p:cNvSpPr/>
            <p:nvPr/>
          </p:nvSpPr>
          <p:spPr>
            <a:xfrm>
              <a:off x="3289779" y="5715016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05 Передача запроса</a:t>
              </a:r>
            </a:p>
          </p:txBody>
        </p:sp>
        <p:sp>
          <p:nvSpPr>
            <p:cNvPr id="114" name="Блок-схема: процесс 113"/>
            <p:cNvSpPr/>
            <p:nvPr/>
          </p:nvSpPr>
          <p:spPr>
            <a:xfrm>
              <a:off x="3289779" y="6000768"/>
              <a:ext cx="2585375" cy="269265"/>
            </a:xfrm>
            <a:prstGeom prst="flowChartProcess">
              <a:avLst/>
            </a:prstGeo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ru-RU" sz="1600" b="1" dirty="0" smtClean="0">
                  <a:solidFill>
                    <a:schemeClr val="tx1"/>
                  </a:solidFill>
                </a:rPr>
                <a:t>12 Передача ответа</a:t>
              </a:r>
            </a:p>
          </p:txBody>
        </p:sp>
      </p:grpSp>
      <p:cxnSp>
        <p:nvCxnSpPr>
          <p:cNvPr id="116" name="Shape 115"/>
          <p:cNvCxnSpPr>
            <a:stCxn id="76" idx="2"/>
            <a:endCxn id="114" idx="3"/>
          </p:cNvCxnSpPr>
          <p:nvPr/>
        </p:nvCxnSpPr>
        <p:spPr>
          <a:xfrm rot="5400000">
            <a:off x="6242550" y="4902506"/>
            <a:ext cx="865500" cy="1600291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stCxn id="112" idx="3"/>
            <a:endCxn id="75" idx="1"/>
          </p:cNvCxnSpPr>
          <p:nvPr/>
        </p:nvCxnSpPr>
        <p:spPr>
          <a:xfrm flipV="1">
            <a:off x="5875154" y="4563765"/>
            <a:ext cx="339920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hape 117"/>
          <p:cNvCxnSpPr>
            <a:stCxn id="114" idx="1"/>
            <a:endCxn id="30" idx="2"/>
          </p:cNvCxnSpPr>
          <p:nvPr/>
        </p:nvCxnSpPr>
        <p:spPr>
          <a:xfrm rot="10800000">
            <a:off x="1688967" y="5269901"/>
            <a:ext cx="1600812" cy="865500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29" idx="3"/>
            <a:endCxn id="112" idx="1"/>
          </p:cNvCxnSpPr>
          <p:nvPr/>
        </p:nvCxnSpPr>
        <p:spPr>
          <a:xfrm>
            <a:off x="2949337" y="4563765"/>
            <a:ext cx="340442" cy="12858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44" y="142852"/>
            <a:ext cx="8858312" cy="657229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Программа, использующая удалённый вызов методов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42844" y="1214422"/>
            <a:ext cx="8858312" cy="551025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Модуль объединения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42844" y="2357430"/>
            <a:ext cx="4357718" cy="1357322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Обеспечение интерфейсов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42844" y="4357694"/>
            <a:ext cx="4357718" cy="2357454"/>
            <a:chOff x="142844" y="4357694"/>
            <a:chExt cx="4286280" cy="2357454"/>
          </a:xfrm>
        </p:grpSpPr>
        <p:sp>
          <p:nvSpPr>
            <p:cNvPr id="8" name="Блок-схема: альтернативный процесс 7"/>
            <p:cNvSpPr/>
            <p:nvPr/>
          </p:nvSpPr>
          <p:spPr>
            <a:xfrm>
              <a:off x="142844" y="4357694"/>
              <a:ext cx="4286280" cy="235745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Согласование типов данных</a:t>
              </a:r>
              <a:endParaRPr lang="en-US" sz="2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Блок-схема: альтернативный процесс 8"/>
            <p:cNvSpPr/>
            <p:nvPr/>
          </p:nvSpPr>
          <p:spPr>
            <a:xfrm>
              <a:off x="571472" y="6072206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Демаршалинг</a:t>
              </a:r>
              <a:endParaRPr lang="en-US" sz="2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" name="Блок-схема: альтернативный процесс 9"/>
            <p:cNvSpPr/>
            <p:nvPr/>
          </p:nvSpPr>
          <p:spPr>
            <a:xfrm>
              <a:off x="571472" y="5500702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Маршалинг</a:t>
              </a:r>
              <a:endParaRPr lang="en-US" sz="2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71472" y="4929198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Определения типов</a:t>
              </a:r>
              <a:endParaRPr lang="en-US" sz="2400" b="1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13" name="Блок-схема: альтернативный процесс 12"/>
          <p:cNvSpPr/>
          <p:nvPr/>
        </p:nvSpPr>
        <p:spPr>
          <a:xfrm>
            <a:off x="214282" y="3071810"/>
            <a:ext cx="2071702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Прокси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285984" y="3071810"/>
            <a:ext cx="2071702" cy="50006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Сервисы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4643438" y="1928802"/>
            <a:ext cx="4357718" cy="47863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16" name="Shape 41"/>
          <p:cNvCxnSpPr>
            <a:endCxn id="13" idx="1"/>
          </p:cNvCxnSpPr>
          <p:nvPr/>
        </p:nvCxnSpPr>
        <p:spPr>
          <a:xfrm rot="5400000">
            <a:off x="-232205" y="1375157"/>
            <a:ext cx="2393173" cy="1500198"/>
          </a:xfrm>
          <a:prstGeom prst="curvedConnector4">
            <a:avLst>
              <a:gd name="adj1" fmla="val 44776"/>
              <a:gd name="adj2" fmla="val 115238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41"/>
          <p:cNvCxnSpPr>
            <a:stCxn id="14" idx="3"/>
          </p:cNvCxnSpPr>
          <p:nvPr/>
        </p:nvCxnSpPr>
        <p:spPr>
          <a:xfrm flipH="1" flipV="1">
            <a:off x="2500298" y="928670"/>
            <a:ext cx="1857388" cy="2393173"/>
          </a:xfrm>
          <a:prstGeom prst="curvedConnector4">
            <a:avLst>
              <a:gd name="adj1" fmla="val -12308"/>
              <a:gd name="adj2" fmla="val 55224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41"/>
          <p:cNvCxnSpPr>
            <a:stCxn id="7" idx="2"/>
            <a:endCxn id="8" idx="0"/>
          </p:cNvCxnSpPr>
          <p:nvPr/>
        </p:nvCxnSpPr>
        <p:spPr>
          <a:xfrm rot="5400000">
            <a:off x="2000232" y="4036223"/>
            <a:ext cx="642942" cy="158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1"/>
          <p:cNvCxnSpPr>
            <a:stCxn id="7" idx="2"/>
            <a:endCxn id="15" idx="1"/>
          </p:cNvCxnSpPr>
          <p:nvPr/>
        </p:nvCxnSpPr>
        <p:spPr>
          <a:xfrm rot="16200000" flipH="1">
            <a:off x="3178959" y="2857495"/>
            <a:ext cx="607223" cy="2321735"/>
          </a:xfrm>
          <a:prstGeom prst="curvedConnector2">
            <a:avLst/>
          </a:prstGeom>
          <a:ln w="38100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Блок-схема: альтернативный процесс 57"/>
          <p:cNvSpPr/>
          <p:nvPr/>
        </p:nvSpPr>
        <p:spPr>
          <a:xfrm>
            <a:off x="4786314" y="5572140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Канал передачи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59" name="Блок-схема: альтернативный процесс 58"/>
          <p:cNvSpPr/>
          <p:nvPr/>
        </p:nvSpPr>
        <p:spPr>
          <a:xfrm>
            <a:off x="4786314" y="4572008"/>
            <a:ext cx="1571636" cy="71438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0" name="Блок-схема: альтернативный процесс 59"/>
          <p:cNvSpPr/>
          <p:nvPr/>
        </p:nvSpPr>
        <p:spPr>
          <a:xfrm>
            <a:off x="4786314" y="3573456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Фильтр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1" name="Блок-схема: альтернативный процесс 60"/>
          <p:cNvSpPr/>
          <p:nvPr/>
        </p:nvSpPr>
        <p:spPr>
          <a:xfrm>
            <a:off x="4786314" y="2573324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потоков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2" name="Блок-схема: альтернативный процесс 61"/>
          <p:cNvSpPr/>
          <p:nvPr/>
        </p:nvSpPr>
        <p:spPr>
          <a:xfrm>
            <a:off x="7000892" y="5573720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Абстракции платформы</a:t>
            </a:r>
          </a:p>
        </p:txBody>
      </p:sp>
      <p:sp>
        <p:nvSpPr>
          <p:cNvPr id="63" name="Блок-схема: альтернативный процесс 62"/>
          <p:cNvSpPr/>
          <p:nvPr/>
        </p:nvSpPr>
        <p:spPr>
          <a:xfrm>
            <a:off x="7000892" y="4572008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Пакет данных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4" name="Блок-схема: альтернативный процесс 63"/>
          <p:cNvSpPr/>
          <p:nvPr/>
        </p:nvSpPr>
        <p:spPr>
          <a:xfrm>
            <a:off x="6929454" y="2786058"/>
            <a:ext cx="1928826" cy="12144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Подсистема управления запросами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66" name="Скругленная соединительная линия 65"/>
          <p:cNvCxnSpPr>
            <a:stCxn id="61" idx="2"/>
            <a:endCxn id="60" idx="0"/>
          </p:cNvCxnSpPr>
          <p:nvPr/>
        </p:nvCxnSpPr>
        <p:spPr>
          <a:xfrm rot="5400000">
            <a:off x="5428466" y="3429790"/>
            <a:ext cx="28733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>
            <a:endCxn id="59" idx="0"/>
          </p:cNvCxnSpPr>
          <p:nvPr/>
        </p:nvCxnSpPr>
        <p:spPr>
          <a:xfrm rot="5400000">
            <a:off x="5429256" y="4429132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кругленная соединительная линия 69"/>
          <p:cNvCxnSpPr>
            <a:endCxn id="58" idx="0"/>
          </p:cNvCxnSpPr>
          <p:nvPr/>
        </p:nvCxnSpPr>
        <p:spPr>
          <a:xfrm rot="5400000">
            <a:off x="5429256" y="5429264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72"/>
          <p:cNvCxnSpPr>
            <a:stCxn id="61" idx="3"/>
            <a:endCxn id="63" idx="1"/>
          </p:cNvCxnSpPr>
          <p:nvPr/>
        </p:nvCxnSpPr>
        <p:spPr>
          <a:xfrm>
            <a:off x="6357950" y="2929724"/>
            <a:ext cx="642942" cy="1998684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75"/>
          <p:cNvCxnSpPr>
            <a:stCxn id="61" idx="3"/>
            <a:endCxn id="64" idx="1"/>
          </p:cNvCxnSpPr>
          <p:nvPr/>
        </p:nvCxnSpPr>
        <p:spPr>
          <a:xfrm>
            <a:off x="6357950" y="2929724"/>
            <a:ext cx="571504" cy="463557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>
            <a:stCxn id="60" idx="3"/>
            <a:endCxn id="63" idx="1"/>
          </p:cNvCxnSpPr>
          <p:nvPr/>
        </p:nvCxnSpPr>
        <p:spPr>
          <a:xfrm>
            <a:off x="6357950" y="3929856"/>
            <a:ext cx="642942" cy="99855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кругленная соединительная линия 81"/>
          <p:cNvCxnSpPr>
            <a:stCxn id="59" idx="3"/>
            <a:endCxn id="63" idx="1"/>
          </p:cNvCxnSpPr>
          <p:nvPr/>
        </p:nvCxnSpPr>
        <p:spPr>
          <a:xfrm flipV="1">
            <a:off x="6357950" y="4928408"/>
            <a:ext cx="642942" cy="79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44" y="142852"/>
            <a:ext cx="8858312" cy="657229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Программа, использующая удалённый вызов методов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42844" y="1214422"/>
            <a:ext cx="8858312" cy="551025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Модуль объединения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Группа 11"/>
          <p:cNvGrpSpPr/>
          <p:nvPr/>
        </p:nvGrpSpPr>
        <p:grpSpPr>
          <a:xfrm>
            <a:off x="142844" y="4357694"/>
            <a:ext cx="4357718" cy="2357454"/>
            <a:chOff x="142844" y="4357694"/>
            <a:chExt cx="4286280" cy="2357454"/>
          </a:xfrm>
        </p:grpSpPr>
        <p:sp>
          <p:nvSpPr>
            <p:cNvPr id="8" name="Блок-схема: альтернативный процесс 7"/>
            <p:cNvSpPr/>
            <p:nvPr/>
          </p:nvSpPr>
          <p:spPr>
            <a:xfrm>
              <a:off x="142844" y="4357694"/>
              <a:ext cx="4286280" cy="235745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Согласование типов данных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Блок-схема: альтернативный процесс 8"/>
            <p:cNvSpPr/>
            <p:nvPr/>
          </p:nvSpPr>
          <p:spPr>
            <a:xfrm>
              <a:off x="571472" y="6072206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Демаршалинг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Блок-схема: альтернативный процесс 9"/>
            <p:cNvSpPr/>
            <p:nvPr/>
          </p:nvSpPr>
          <p:spPr>
            <a:xfrm>
              <a:off x="571472" y="5500702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71472" y="4929198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Определения типов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42844" y="2357430"/>
            <a:ext cx="4357718" cy="1357322"/>
            <a:chOff x="142844" y="2357430"/>
            <a:chExt cx="4357718" cy="1357322"/>
          </a:xfrm>
        </p:grpSpPr>
        <p:sp>
          <p:nvSpPr>
            <p:cNvPr id="7" name="Блок-схема: альтернативный процесс 6"/>
            <p:cNvSpPr/>
            <p:nvPr/>
          </p:nvSpPr>
          <p:spPr>
            <a:xfrm>
              <a:off x="142844" y="2357430"/>
              <a:ext cx="4357718" cy="135732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Обеспечение интерфейсов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Блок-схема: альтернативный процесс 12"/>
            <p:cNvSpPr/>
            <p:nvPr/>
          </p:nvSpPr>
          <p:spPr>
            <a:xfrm>
              <a:off x="214282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Прокси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Блок-схема: альтернативный процесс 13"/>
            <p:cNvSpPr/>
            <p:nvPr/>
          </p:nvSpPr>
          <p:spPr>
            <a:xfrm>
              <a:off x="2285984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Сервисы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Блок-схема: альтернативный процесс 14"/>
          <p:cNvSpPr/>
          <p:nvPr/>
        </p:nvSpPr>
        <p:spPr>
          <a:xfrm>
            <a:off x="4643438" y="1928802"/>
            <a:ext cx="4357718" cy="47863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16" name="Shape 41"/>
          <p:cNvCxnSpPr>
            <a:endCxn id="13" idx="1"/>
          </p:cNvCxnSpPr>
          <p:nvPr/>
        </p:nvCxnSpPr>
        <p:spPr>
          <a:xfrm rot="5400000">
            <a:off x="-232205" y="1375157"/>
            <a:ext cx="2393173" cy="1500198"/>
          </a:xfrm>
          <a:prstGeom prst="curvedConnector4">
            <a:avLst>
              <a:gd name="adj1" fmla="val 44776"/>
              <a:gd name="adj2" fmla="val 115238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41"/>
          <p:cNvCxnSpPr>
            <a:stCxn id="14" idx="3"/>
          </p:cNvCxnSpPr>
          <p:nvPr/>
        </p:nvCxnSpPr>
        <p:spPr>
          <a:xfrm flipH="1" flipV="1">
            <a:off x="2500298" y="928670"/>
            <a:ext cx="1857388" cy="2393173"/>
          </a:xfrm>
          <a:prstGeom prst="curvedConnector4">
            <a:avLst>
              <a:gd name="adj1" fmla="val -12308"/>
              <a:gd name="adj2" fmla="val 55224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41"/>
          <p:cNvCxnSpPr>
            <a:stCxn id="7" idx="2"/>
            <a:endCxn id="8" idx="0"/>
          </p:cNvCxnSpPr>
          <p:nvPr/>
        </p:nvCxnSpPr>
        <p:spPr>
          <a:xfrm rot="5400000">
            <a:off x="2000232" y="4036223"/>
            <a:ext cx="642942" cy="158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1"/>
          <p:cNvCxnSpPr>
            <a:stCxn id="7" idx="2"/>
            <a:endCxn id="15" idx="1"/>
          </p:cNvCxnSpPr>
          <p:nvPr/>
        </p:nvCxnSpPr>
        <p:spPr>
          <a:xfrm rot="16200000" flipH="1">
            <a:off x="3178959" y="2857495"/>
            <a:ext cx="607223" cy="2321735"/>
          </a:xfrm>
          <a:prstGeom prst="curved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Блок-схема: альтернативный процесс 57"/>
          <p:cNvSpPr/>
          <p:nvPr/>
        </p:nvSpPr>
        <p:spPr>
          <a:xfrm>
            <a:off x="4786314" y="5572140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Канал передачи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59" name="Блок-схема: альтернативный процесс 58"/>
          <p:cNvSpPr/>
          <p:nvPr/>
        </p:nvSpPr>
        <p:spPr>
          <a:xfrm>
            <a:off x="4786314" y="4572008"/>
            <a:ext cx="1571636" cy="71438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0" name="Блок-схема: альтернативный процесс 59"/>
          <p:cNvSpPr/>
          <p:nvPr/>
        </p:nvSpPr>
        <p:spPr>
          <a:xfrm>
            <a:off x="4786314" y="3573456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Фильтр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1" name="Блок-схема: альтернативный процесс 60"/>
          <p:cNvSpPr/>
          <p:nvPr/>
        </p:nvSpPr>
        <p:spPr>
          <a:xfrm>
            <a:off x="4786314" y="2573324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потоков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2" name="Блок-схема: альтернативный процесс 61"/>
          <p:cNvSpPr/>
          <p:nvPr/>
        </p:nvSpPr>
        <p:spPr>
          <a:xfrm>
            <a:off x="7000892" y="5573720"/>
            <a:ext cx="1857388" cy="712800"/>
          </a:xfrm>
          <a:prstGeom prst="flowChartAlternate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Абстракции платформы</a:t>
            </a:r>
          </a:p>
        </p:txBody>
      </p:sp>
      <p:sp>
        <p:nvSpPr>
          <p:cNvPr id="63" name="Блок-схема: альтернативный процесс 62"/>
          <p:cNvSpPr/>
          <p:nvPr/>
        </p:nvSpPr>
        <p:spPr>
          <a:xfrm>
            <a:off x="7000892" y="4572008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Пакет данных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4" name="Блок-схема: альтернативный процесс 63"/>
          <p:cNvSpPr/>
          <p:nvPr/>
        </p:nvSpPr>
        <p:spPr>
          <a:xfrm>
            <a:off x="6929454" y="2786058"/>
            <a:ext cx="1928826" cy="12144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Подсистема управления запросами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66" name="Скругленная соединительная линия 65"/>
          <p:cNvCxnSpPr>
            <a:stCxn id="61" idx="2"/>
            <a:endCxn id="60" idx="0"/>
          </p:cNvCxnSpPr>
          <p:nvPr/>
        </p:nvCxnSpPr>
        <p:spPr>
          <a:xfrm rot="5400000">
            <a:off x="5428466" y="3429790"/>
            <a:ext cx="28733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>
            <a:endCxn id="59" idx="0"/>
          </p:cNvCxnSpPr>
          <p:nvPr/>
        </p:nvCxnSpPr>
        <p:spPr>
          <a:xfrm rot="5400000">
            <a:off x="5429256" y="4429132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кругленная соединительная линия 69"/>
          <p:cNvCxnSpPr>
            <a:endCxn id="58" idx="0"/>
          </p:cNvCxnSpPr>
          <p:nvPr/>
        </p:nvCxnSpPr>
        <p:spPr>
          <a:xfrm rot="5400000">
            <a:off x="5429256" y="5429264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72"/>
          <p:cNvCxnSpPr>
            <a:stCxn id="61" idx="3"/>
            <a:endCxn id="63" idx="1"/>
          </p:cNvCxnSpPr>
          <p:nvPr/>
        </p:nvCxnSpPr>
        <p:spPr>
          <a:xfrm>
            <a:off x="6357950" y="2929724"/>
            <a:ext cx="642942" cy="1998684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75"/>
          <p:cNvCxnSpPr>
            <a:stCxn id="61" idx="3"/>
            <a:endCxn id="64" idx="1"/>
          </p:cNvCxnSpPr>
          <p:nvPr/>
        </p:nvCxnSpPr>
        <p:spPr>
          <a:xfrm>
            <a:off x="6357950" y="2929724"/>
            <a:ext cx="571504" cy="463557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>
            <a:stCxn id="60" idx="3"/>
            <a:endCxn id="63" idx="1"/>
          </p:cNvCxnSpPr>
          <p:nvPr/>
        </p:nvCxnSpPr>
        <p:spPr>
          <a:xfrm>
            <a:off x="6357950" y="3929856"/>
            <a:ext cx="642942" cy="99855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кругленная соединительная линия 81"/>
          <p:cNvCxnSpPr>
            <a:stCxn id="59" idx="3"/>
            <a:endCxn id="63" idx="1"/>
          </p:cNvCxnSpPr>
          <p:nvPr/>
        </p:nvCxnSpPr>
        <p:spPr>
          <a:xfrm flipV="1">
            <a:off x="6357950" y="4928408"/>
            <a:ext cx="642942" cy="79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ая прямоугольная выноска 30"/>
          <p:cNvSpPr/>
          <p:nvPr/>
        </p:nvSpPr>
        <p:spPr>
          <a:xfrm>
            <a:off x="428596" y="2857496"/>
            <a:ext cx="3786214" cy="3143272"/>
          </a:xfrm>
          <a:prstGeom prst="wedgeRoundRectCallout">
            <a:avLst>
              <a:gd name="adj1" fmla="val 122682"/>
              <a:gd name="adj2" fmla="val 47664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Определения типов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Вывод отладочной информации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Примитивы синхронизации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Настройка окружения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Генераторы чисел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44" y="142852"/>
            <a:ext cx="8858312" cy="657229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Программа, использующая удалённый вызов методов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42844" y="1214422"/>
            <a:ext cx="8858312" cy="551025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Модуль объединения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Группа 11"/>
          <p:cNvGrpSpPr/>
          <p:nvPr/>
        </p:nvGrpSpPr>
        <p:grpSpPr>
          <a:xfrm>
            <a:off x="142844" y="4357694"/>
            <a:ext cx="4357718" cy="2357454"/>
            <a:chOff x="142844" y="4357694"/>
            <a:chExt cx="4286280" cy="2357454"/>
          </a:xfrm>
        </p:grpSpPr>
        <p:sp>
          <p:nvSpPr>
            <p:cNvPr id="8" name="Блок-схема: альтернативный процесс 7"/>
            <p:cNvSpPr/>
            <p:nvPr/>
          </p:nvSpPr>
          <p:spPr>
            <a:xfrm>
              <a:off x="142844" y="4357694"/>
              <a:ext cx="4286280" cy="235745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Согласование типов данных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Блок-схема: альтернативный процесс 8"/>
            <p:cNvSpPr/>
            <p:nvPr/>
          </p:nvSpPr>
          <p:spPr>
            <a:xfrm>
              <a:off x="571472" y="6072206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Демаршалинг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Блок-схема: альтернативный процесс 9"/>
            <p:cNvSpPr/>
            <p:nvPr/>
          </p:nvSpPr>
          <p:spPr>
            <a:xfrm>
              <a:off x="571472" y="5500702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71472" y="4929198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Определения типов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Группа 31"/>
          <p:cNvGrpSpPr/>
          <p:nvPr/>
        </p:nvGrpSpPr>
        <p:grpSpPr>
          <a:xfrm>
            <a:off x="142844" y="2357430"/>
            <a:ext cx="4357718" cy="1357322"/>
            <a:chOff x="142844" y="2357430"/>
            <a:chExt cx="4357718" cy="1357322"/>
          </a:xfrm>
        </p:grpSpPr>
        <p:sp>
          <p:nvSpPr>
            <p:cNvPr id="7" name="Блок-схема: альтернативный процесс 6"/>
            <p:cNvSpPr/>
            <p:nvPr/>
          </p:nvSpPr>
          <p:spPr>
            <a:xfrm>
              <a:off x="142844" y="2357430"/>
              <a:ext cx="4357718" cy="135732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Обеспечение интерфейсов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Блок-схема: альтернативный процесс 12"/>
            <p:cNvSpPr/>
            <p:nvPr/>
          </p:nvSpPr>
          <p:spPr>
            <a:xfrm>
              <a:off x="214282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Прокси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Блок-схема: альтернативный процесс 13"/>
            <p:cNvSpPr/>
            <p:nvPr/>
          </p:nvSpPr>
          <p:spPr>
            <a:xfrm>
              <a:off x="2285984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Сервисы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Блок-схема: альтернативный процесс 14"/>
          <p:cNvSpPr/>
          <p:nvPr/>
        </p:nvSpPr>
        <p:spPr>
          <a:xfrm>
            <a:off x="4643438" y="1928802"/>
            <a:ext cx="4357718" cy="47863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16" name="Shape 41"/>
          <p:cNvCxnSpPr>
            <a:endCxn id="13" idx="1"/>
          </p:cNvCxnSpPr>
          <p:nvPr/>
        </p:nvCxnSpPr>
        <p:spPr>
          <a:xfrm rot="5400000">
            <a:off x="-232205" y="1375157"/>
            <a:ext cx="2393173" cy="1500198"/>
          </a:xfrm>
          <a:prstGeom prst="curvedConnector4">
            <a:avLst>
              <a:gd name="adj1" fmla="val 44776"/>
              <a:gd name="adj2" fmla="val 115238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41"/>
          <p:cNvCxnSpPr>
            <a:stCxn id="14" idx="3"/>
          </p:cNvCxnSpPr>
          <p:nvPr/>
        </p:nvCxnSpPr>
        <p:spPr>
          <a:xfrm flipH="1" flipV="1">
            <a:off x="2500298" y="928670"/>
            <a:ext cx="1857388" cy="2393173"/>
          </a:xfrm>
          <a:prstGeom prst="curvedConnector4">
            <a:avLst>
              <a:gd name="adj1" fmla="val -12308"/>
              <a:gd name="adj2" fmla="val 55224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41"/>
          <p:cNvCxnSpPr>
            <a:stCxn id="7" idx="2"/>
            <a:endCxn id="8" idx="0"/>
          </p:cNvCxnSpPr>
          <p:nvPr/>
        </p:nvCxnSpPr>
        <p:spPr>
          <a:xfrm rot="5400000">
            <a:off x="2000232" y="4036223"/>
            <a:ext cx="642942" cy="158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1"/>
          <p:cNvCxnSpPr>
            <a:stCxn id="7" idx="2"/>
            <a:endCxn id="15" idx="1"/>
          </p:cNvCxnSpPr>
          <p:nvPr/>
        </p:nvCxnSpPr>
        <p:spPr>
          <a:xfrm rot="16200000" flipH="1">
            <a:off x="3178959" y="2857495"/>
            <a:ext cx="607223" cy="2321735"/>
          </a:xfrm>
          <a:prstGeom prst="curved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Блок-схема: альтернативный процесс 57"/>
          <p:cNvSpPr/>
          <p:nvPr/>
        </p:nvSpPr>
        <p:spPr>
          <a:xfrm>
            <a:off x="4786314" y="5572140"/>
            <a:ext cx="1571636" cy="712800"/>
          </a:xfrm>
          <a:prstGeom prst="flowChartAlternate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Канал передачи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59" name="Блок-схема: альтернативный процесс 58"/>
          <p:cNvSpPr/>
          <p:nvPr/>
        </p:nvSpPr>
        <p:spPr>
          <a:xfrm>
            <a:off x="4786314" y="4572008"/>
            <a:ext cx="1571636" cy="71438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0" name="Блок-схема: альтернативный процесс 59"/>
          <p:cNvSpPr/>
          <p:nvPr/>
        </p:nvSpPr>
        <p:spPr>
          <a:xfrm>
            <a:off x="4786314" y="3573456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Фильтр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1" name="Блок-схема: альтернативный процесс 60"/>
          <p:cNvSpPr/>
          <p:nvPr/>
        </p:nvSpPr>
        <p:spPr>
          <a:xfrm>
            <a:off x="4786314" y="2573324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потоков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2" name="Блок-схема: альтернативный процесс 61"/>
          <p:cNvSpPr/>
          <p:nvPr/>
        </p:nvSpPr>
        <p:spPr>
          <a:xfrm>
            <a:off x="7000892" y="5573720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Абстракции платформы</a:t>
            </a:r>
          </a:p>
        </p:txBody>
      </p:sp>
      <p:sp>
        <p:nvSpPr>
          <p:cNvPr id="63" name="Блок-схема: альтернативный процесс 62"/>
          <p:cNvSpPr/>
          <p:nvPr/>
        </p:nvSpPr>
        <p:spPr>
          <a:xfrm>
            <a:off x="7000892" y="4572008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Пакет данных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4" name="Блок-схема: альтернативный процесс 63"/>
          <p:cNvSpPr/>
          <p:nvPr/>
        </p:nvSpPr>
        <p:spPr>
          <a:xfrm>
            <a:off x="6929454" y="2786058"/>
            <a:ext cx="1928826" cy="12144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Подсистема управления запросами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66" name="Скругленная соединительная линия 65"/>
          <p:cNvCxnSpPr>
            <a:stCxn id="61" idx="2"/>
            <a:endCxn id="60" idx="0"/>
          </p:cNvCxnSpPr>
          <p:nvPr/>
        </p:nvCxnSpPr>
        <p:spPr>
          <a:xfrm rot="5400000">
            <a:off x="5428466" y="3429790"/>
            <a:ext cx="28733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>
            <a:endCxn id="59" idx="0"/>
          </p:cNvCxnSpPr>
          <p:nvPr/>
        </p:nvCxnSpPr>
        <p:spPr>
          <a:xfrm rot="5400000">
            <a:off x="5429256" y="4429132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кругленная соединительная линия 69"/>
          <p:cNvCxnSpPr>
            <a:endCxn id="58" idx="0"/>
          </p:cNvCxnSpPr>
          <p:nvPr/>
        </p:nvCxnSpPr>
        <p:spPr>
          <a:xfrm rot="5400000">
            <a:off x="5429256" y="5429264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72"/>
          <p:cNvCxnSpPr>
            <a:stCxn id="61" idx="3"/>
            <a:endCxn id="63" idx="1"/>
          </p:cNvCxnSpPr>
          <p:nvPr/>
        </p:nvCxnSpPr>
        <p:spPr>
          <a:xfrm>
            <a:off x="6357950" y="2929724"/>
            <a:ext cx="642942" cy="1998684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75"/>
          <p:cNvCxnSpPr>
            <a:stCxn id="61" idx="3"/>
            <a:endCxn id="64" idx="1"/>
          </p:cNvCxnSpPr>
          <p:nvPr/>
        </p:nvCxnSpPr>
        <p:spPr>
          <a:xfrm>
            <a:off x="6357950" y="2929724"/>
            <a:ext cx="571504" cy="463557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>
            <a:stCxn id="60" idx="3"/>
            <a:endCxn id="63" idx="1"/>
          </p:cNvCxnSpPr>
          <p:nvPr/>
        </p:nvCxnSpPr>
        <p:spPr>
          <a:xfrm>
            <a:off x="6357950" y="3929856"/>
            <a:ext cx="642942" cy="99855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кругленная соединительная линия 81"/>
          <p:cNvCxnSpPr>
            <a:stCxn id="59" idx="3"/>
            <a:endCxn id="63" idx="1"/>
          </p:cNvCxnSpPr>
          <p:nvPr/>
        </p:nvCxnSpPr>
        <p:spPr>
          <a:xfrm flipV="1">
            <a:off x="6357950" y="4928408"/>
            <a:ext cx="642942" cy="79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ая прямоугольная выноска 30"/>
          <p:cNvSpPr/>
          <p:nvPr/>
        </p:nvSpPr>
        <p:spPr>
          <a:xfrm>
            <a:off x="428596" y="2857496"/>
            <a:ext cx="3786214" cy="3143272"/>
          </a:xfrm>
          <a:prstGeom prst="wedgeRoundRectCallout">
            <a:avLst>
              <a:gd name="adj1" fmla="val 65113"/>
              <a:gd name="adj2" fmla="val 48679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1"/>
                </a:solidFill>
              </a:rPr>
              <a:t>Абстракция канала передачи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</a:rPr>
              <a:t>Winsock </a:t>
            </a:r>
            <a:r>
              <a:rPr lang="ru-RU" sz="2000" b="1" dirty="0" smtClean="0">
                <a:solidFill>
                  <a:schemeClr val="tx1"/>
                </a:solidFill>
              </a:rPr>
              <a:t>реализация</a:t>
            </a:r>
          </a:p>
          <a:p>
            <a:pPr>
              <a:buFont typeface="Wingdings" pitchFamily="2" charset="2"/>
              <a:buChar char="Ø"/>
            </a:pPr>
            <a:endParaRPr lang="ru-RU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44" y="142852"/>
            <a:ext cx="8858312" cy="657229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Программа, использующая удалённый вызов методов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42844" y="1214422"/>
            <a:ext cx="8858312" cy="551025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Модуль объединения</a:t>
            </a:r>
            <a:endParaRPr lang="en-US" sz="2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Группа 11"/>
          <p:cNvGrpSpPr/>
          <p:nvPr/>
        </p:nvGrpSpPr>
        <p:grpSpPr>
          <a:xfrm>
            <a:off x="142844" y="4357694"/>
            <a:ext cx="4357718" cy="2357454"/>
            <a:chOff x="142844" y="4357694"/>
            <a:chExt cx="4286280" cy="2357454"/>
          </a:xfrm>
        </p:grpSpPr>
        <p:sp>
          <p:nvSpPr>
            <p:cNvPr id="8" name="Блок-схема: альтернативный процесс 7"/>
            <p:cNvSpPr/>
            <p:nvPr/>
          </p:nvSpPr>
          <p:spPr>
            <a:xfrm>
              <a:off x="142844" y="4357694"/>
              <a:ext cx="4286280" cy="2357454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Согласование типов данных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Блок-схема: альтернативный процесс 8"/>
            <p:cNvSpPr/>
            <p:nvPr/>
          </p:nvSpPr>
          <p:spPr>
            <a:xfrm>
              <a:off x="571472" y="6072206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Демаршалинг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Блок-схема: альтернативный процесс 9"/>
            <p:cNvSpPr/>
            <p:nvPr/>
          </p:nvSpPr>
          <p:spPr>
            <a:xfrm>
              <a:off x="571472" y="5500702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Маршалинг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Блок-схема: альтернативный процесс 10"/>
            <p:cNvSpPr/>
            <p:nvPr/>
          </p:nvSpPr>
          <p:spPr>
            <a:xfrm>
              <a:off x="571472" y="4929198"/>
              <a:ext cx="3429024" cy="581028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Определения типов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Группа 31"/>
          <p:cNvGrpSpPr/>
          <p:nvPr/>
        </p:nvGrpSpPr>
        <p:grpSpPr>
          <a:xfrm>
            <a:off x="142844" y="2357430"/>
            <a:ext cx="4357718" cy="1357322"/>
            <a:chOff x="142844" y="2357430"/>
            <a:chExt cx="4357718" cy="1357322"/>
          </a:xfrm>
        </p:grpSpPr>
        <p:sp>
          <p:nvSpPr>
            <p:cNvPr id="7" name="Блок-схема: альтернативный процесс 6"/>
            <p:cNvSpPr/>
            <p:nvPr/>
          </p:nvSpPr>
          <p:spPr>
            <a:xfrm>
              <a:off x="142844" y="2357430"/>
              <a:ext cx="4357718" cy="1357322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Обеспечение интерфейсов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Блок-схема: альтернативный процесс 12"/>
            <p:cNvSpPr/>
            <p:nvPr/>
          </p:nvSpPr>
          <p:spPr>
            <a:xfrm>
              <a:off x="214282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Прокси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Блок-схема: альтернативный процесс 13"/>
            <p:cNvSpPr/>
            <p:nvPr/>
          </p:nvSpPr>
          <p:spPr>
            <a:xfrm>
              <a:off x="2285984" y="3071810"/>
              <a:ext cx="2071702" cy="500066"/>
            </a:xfrm>
            <a:prstGeom prst="flowChartAlternateProcess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ru-RU" sz="2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Сервисы</a:t>
              </a:r>
              <a:endPara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Блок-схема: альтернативный процесс 14"/>
          <p:cNvSpPr/>
          <p:nvPr/>
        </p:nvSpPr>
        <p:spPr>
          <a:xfrm>
            <a:off x="4643438" y="1928802"/>
            <a:ext cx="4357718" cy="47863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16" name="Shape 41"/>
          <p:cNvCxnSpPr>
            <a:endCxn id="13" idx="1"/>
          </p:cNvCxnSpPr>
          <p:nvPr/>
        </p:nvCxnSpPr>
        <p:spPr>
          <a:xfrm rot="5400000">
            <a:off x="-232205" y="1375157"/>
            <a:ext cx="2393173" cy="1500198"/>
          </a:xfrm>
          <a:prstGeom prst="curvedConnector4">
            <a:avLst>
              <a:gd name="adj1" fmla="val 44776"/>
              <a:gd name="adj2" fmla="val 115238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41"/>
          <p:cNvCxnSpPr>
            <a:stCxn id="14" idx="3"/>
          </p:cNvCxnSpPr>
          <p:nvPr/>
        </p:nvCxnSpPr>
        <p:spPr>
          <a:xfrm flipH="1" flipV="1">
            <a:off x="2500298" y="928670"/>
            <a:ext cx="1857388" cy="2393173"/>
          </a:xfrm>
          <a:prstGeom prst="curvedConnector4">
            <a:avLst>
              <a:gd name="adj1" fmla="val -12308"/>
              <a:gd name="adj2" fmla="val 55224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41"/>
          <p:cNvCxnSpPr>
            <a:stCxn id="7" idx="2"/>
            <a:endCxn id="8" idx="0"/>
          </p:cNvCxnSpPr>
          <p:nvPr/>
        </p:nvCxnSpPr>
        <p:spPr>
          <a:xfrm rot="5400000">
            <a:off x="2000232" y="4036223"/>
            <a:ext cx="642942" cy="158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41"/>
          <p:cNvCxnSpPr>
            <a:stCxn id="7" idx="2"/>
            <a:endCxn id="15" idx="1"/>
          </p:cNvCxnSpPr>
          <p:nvPr/>
        </p:nvCxnSpPr>
        <p:spPr>
          <a:xfrm rot="16200000" flipH="1">
            <a:off x="3178959" y="2857495"/>
            <a:ext cx="607223" cy="2321735"/>
          </a:xfrm>
          <a:prstGeom prst="curved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Блок-схема: альтернативный процесс 57"/>
          <p:cNvSpPr/>
          <p:nvPr/>
        </p:nvSpPr>
        <p:spPr>
          <a:xfrm>
            <a:off x="4786314" y="5572140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Канал передачи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59" name="Блок-схема: альтернативный процесс 58"/>
          <p:cNvSpPr/>
          <p:nvPr/>
        </p:nvSpPr>
        <p:spPr>
          <a:xfrm>
            <a:off x="4786314" y="4572008"/>
            <a:ext cx="1571636" cy="71438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0" name="Блок-схема: альтернативный процесс 59"/>
          <p:cNvSpPr/>
          <p:nvPr/>
        </p:nvSpPr>
        <p:spPr>
          <a:xfrm>
            <a:off x="4786314" y="3573456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Фильтр пакетов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1" name="Блок-схема: альтернативный процесс 60"/>
          <p:cNvSpPr/>
          <p:nvPr/>
        </p:nvSpPr>
        <p:spPr>
          <a:xfrm>
            <a:off x="4786314" y="2573324"/>
            <a:ext cx="1571636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Диспетчер потоков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2" name="Блок-схема: альтернативный процесс 61"/>
          <p:cNvSpPr/>
          <p:nvPr/>
        </p:nvSpPr>
        <p:spPr>
          <a:xfrm>
            <a:off x="7000892" y="5573720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Абстракции платформы</a:t>
            </a:r>
          </a:p>
        </p:txBody>
      </p:sp>
      <p:sp>
        <p:nvSpPr>
          <p:cNvPr id="63" name="Блок-схема: альтернативный процесс 62"/>
          <p:cNvSpPr/>
          <p:nvPr/>
        </p:nvSpPr>
        <p:spPr>
          <a:xfrm>
            <a:off x="7000892" y="4572008"/>
            <a:ext cx="1857388" cy="712800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Пакет данных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4" name="Блок-схема: альтернативный процесс 63"/>
          <p:cNvSpPr/>
          <p:nvPr/>
        </p:nvSpPr>
        <p:spPr>
          <a:xfrm>
            <a:off x="6929454" y="2786058"/>
            <a:ext cx="1928826" cy="121444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Подсистема управления запросами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cxnSp>
        <p:nvCxnSpPr>
          <p:cNvPr id="66" name="Скругленная соединительная линия 65"/>
          <p:cNvCxnSpPr>
            <a:stCxn id="61" idx="2"/>
            <a:endCxn id="60" idx="0"/>
          </p:cNvCxnSpPr>
          <p:nvPr/>
        </p:nvCxnSpPr>
        <p:spPr>
          <a:xfrm rot="5400000">
            <a:off x="5428466" y="3429790"/>
            <a:ext cx="28733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>
            <a:endCxn id="59" idx="0"/>
          </p:cNvCxnSpPr>
          <p:nvPr/>
        </p:nvCxnSpPr>
        <p:spPr>
          <a:xfrm rot="5400000">
            <a:off x="5429256" y="4429132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кругленная соединительная линия 69"/>
          <p:cNvCxnSpPr>
            <a:endCxn id="58" idx="0"/>
          </p:cNvCxnSpPr>
          <p:nvPr/>
        </p:nvCxnSpPr>
        <p:spPr>
          <a:xfrm rot="5400000">
            <a:off x="5429256" y="5429264"/>
            <a:ext cx="285752" cy="1588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72"/>
          <p:cNvCxnSpPr>
            <a:stCxn id="61" idx="3"/>
            <a:endCxn id="63" idx="1"/>
          </p:cNvCxnSpPr>
          <p:nvPr/>
        </p:nvCxnSpPr>
        <p:spPr>
          <a:xfrm>
            <a:off x="6357950" y="2929724"/>
            <a:ext cx="642942" cy="1998684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кругленная соединительная линия 75"/>
          <p:cNvCxnSpPr>
            <a:stCxn id="61" idx="3"/>
            <a:endCxn id="64" idx="1"/>
          </p:cNvCxnSpPr>
          <p:nvPr/>
        </p:nvCxnSpPr>
        <p:spPr>
          <a:xfrm>
            <a:off x="6357950" y="2929724"/>
            <a:ext cx="571504" cy="463557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>
            <a:stCxn id="60" idx="3"/>
            <a:endCxn id="63" idx="1"/>
          </p:cNvCxnSpPr>
          <p:nvPr/>
        </p:nvCxnSpPr>
        <p:spPr>
          <a:xfrm>
            <a:off x="6357950" y="3929856"/>
            <a:ext cx="642942" cy="998552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кругленная соединительная линия 81"/>
          <p:cNvCxnSpPr>
            <a:stCxn id="59" idx="3"/>
            <a:endCxn id="63" idx="1"/>
          </p:cNvCxnSpPr>
          <p:nvPr/>
        </p:nvCxnSpPr>
        <p:spPr>
          <a:xfrm flipV="1">
            <a:off x="6357950" y="4928408"/>
            <a:ext cx="642942" cy="790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1731</Words>
  <Application>Microsoft Office PowerPoint</Application>
  <PresentationFormat>Экран (4:3)</PresentationFormat>
  <Paragraphs>394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Об Объединении модулей  на языках C++, Delphi, C#, Java  в единую программу</vt:lpstr>
      <vt:lpstr>Схема объединения программ</vt:lpstr>
      <vt:lpstr>Схема объединения программ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Удалённый вызов методов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Полетаев Дмитрий Геннадьевич</dc:creator>
  <cp:lastModifiedBy>Полетаев Дмитрий Геннадьевич</cp:lastModifiedBy>
  <cp:revision>125</cp:revision>
  <dcterms:created xsi:type="dcterms:W3CDTF">2008-02-12T16:16:46Z</dcterms:created>
  <dcterms:modified xsi:type="dcterms:W3CDTF">2008-02-15T15:18:57Z</dcterms:modified>
</cp:coreProperties>
</file>